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6.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4" r:id="rId7"/>
    <p:sldMasterId id="2147483990" r:id="rId8"/>
    <p:sldMasterId id="2147484018" r:id="rId9"/>
    <p:sldMasterId id="2147484041" r:id="rId10"/>
    <p:sldMasterId id="2147484085" r:id="rId11"/>
    <p:sldMasterId id="2147484126" r:id="rId12"/>
    <p:sldMasterId id="2147484167" r:id="rId13"/>
    <p:sldMasterId id="2147484193" r:id="rId14"/>
  </p:sldMasterIdLst>
  <p:notesMasterIdLst>
    <p:notesMasterId r:id="rId49"/>
  </p:notesMasterIdLst>
  <p:sldIdLst>
    <p:sldId id="1844" r:id="rId15"/>
    <p:sldId id="2271" r:id="rId16"/>
    <p:sldId id="793" r:id="rId17"/>
    <p:sldId id="2228" r:id="rId18"/>
    <p:sldId id="2150" r:id="rId19"/>
    <p:sldId id="2149" r:id="rId20"/>
    <p:sldId id="2172" r:id="rId21"/>
    <p:sldId id="2227" r:id="rId22"/>
    <p:sldId id="2151" r:id="rId23"/>
    <p:sldId id="2126" r:id="rId24"/>
    <p:sldId id="1835" r:id="rId25"/>
    <p:sldId id="2220" r:id="rId26"/>
    <p:sldId id="2168" r:id="rId27"/>
    <p:sldId id="2221" r:id="rId28"/>
    <p:sldId id="2229" r:id="rId29"/>
    <p:sldId id="2203" r:id="rId30"/>
    <p:sldId id="2188" r:id="rId31"/>
    <p:sldId id="2170" r:id="rId32"/>
    <p:sldId id="2189" r:id="rId33"/>
    <p:sldId id="2133" r:id="rId34"/>
    <p:sldId id="2209" r:id="rId35"/>
    <p:sldId id="2267" r:id="rId36"/>
    <p:sldId id="2211" r:id="rId37"/>
    <p:sldId id="2212" r:id="rId38"/>
    <p:sldId id="2268" r:id="rId39"/>
    <p:sldId id="2146" r:id="rId40"/>
    <p:sldId id="1851" r:id="rId41"/>
    <p:sldId id="2215" r:id="rId42"/>
    <p:sldId id="345" r:id="rId43"/>
    <p:sldId id="353" r:id="rId44"/>
    <p:sldId id="2254" r:id="rId45"/>
    <p:sldId id="2237" r:id="rId46"/>
    <p:sldId id="2242" r:id="rId47"/>
    <p:sldId id="224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6A6420-DC35-4F6F-B94D-DCE061E8AB5B}">
          <p14:sldIdLst>
            <p14:sldId id="1844"/>
            <p14:sldId id="2271"/>
            <p14:sldId id="793"/>
            <p14:sldId id="2228"/>
          </p14:sldIdLst>
        </p14:section>
        <p14:section name="Why Kubernetes" id="{9F9CC61C-5EFD-46DB-828C-015599C6C7E5}">
          <p14:sldIdLst>
            <p14:sldId id="2150"/>
            <p14:sldId id="2149"/>
            <p14:sldId id="2172"/>
            <p14:sldId id="2227"/>
          </p14:sldIdLst>
        </p14:section>
        <p14:section name="Azure Kubernetes Service" id="{D7D3CD97-203E-443B-B77C-E99CF16A9441}">
          <p14:sldIdLst>
            <p14:sldId id="2151"/>
            <p14:sldId id="2126"/>
            <p14:sldId id="1835"/>
            <p14:sldId id="2220"/>
            <p14:sldId id="2168"/>
            <p14:sldId id="2221"/>
            <p14:sldId id="2229"/>
            <p14:sldId id="2203"/>
            <p14:sldId id="2188"/>
            <p14:sldId id="2170"/>
          </p14:sldIdLst>
        </p14:section>
        <p14:section name="Top scenarios" id="{57AAAC53-4E8D-4779-83AF-BD859CF3BFEB}">
          <p14:sldIdLst>
            <p14:sldId id="2189"/>
            <p14:sldId id="2133"/>
          </p14:sldIdLst>
        </p14:section>
        <p14:section name="Customer stories" id="{63B562AF-9D4C-4440-BF0D-A2B6DFEC0A5D}">
          <p14:sldIdLst/>
        </p14:section>
        <p14:section name="OSS culture and leadership" id="{955996CD-3EF7-4569-8E05-8A932FE41D16}">
          <p14:sldIdLst/>
        </p14:section>
        <p14:section name="Resources" id="{98809C14-473C-4AA7-A3DF-6D7AE4FD5FF8}">
          <p14:sldIdLst/>
        </p14:section>
        <p14:section name="Kubernetes deep dive" id="{99A3BEC8-F4AC-4880-87F0-A85D9D08018A}">
          <p14:sldIdLst>
            <p14:sldId id="2209"/>
            <p14:sldId id="2267"/>
            <p14:sldId id="2211"/>
            <p14:sldId id="2212"/>
            <p14:sldId id="2268"/>
          </p14:sldIdLst>
        </p14:section>
        <p14:section name="Appendix- related services" id="{80359820-D02B-478D-BB25-FA701BA14B83}">
          <p14:sldIdLst>
            <p14:sldId id="2146"/>
            <p14:sldId id="1851"/>
            <p14:sldId id="2215"/>
            <p14:sldId id="345"/>
            <p14:sldId id="353"/>
            <p14:sldId id="2254"/>
            <p14:sldId id="2237"/>
            <p14:sldId id="2242"/>
            <p14:sldId id="224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lla Lin" initials="SL" lastIdx="30" clrIdx="0">
    <p:extLst>
      <p:ext uri="{19B8F6BF-5375-455C-9EA6-DF929625EA0E}">
        <p15:presenceInfo xmlns:p15="http://schemas.microsoft.com/office/powerpoint/2012/main" userId="S::Stellal@microsoft.com::018cca14-cf35-4d97-922e-1a4e2a8c0fb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8FD"/>
    <a:srgbClr val="CC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EDEBDC-BBE8-4436-99AD-2B070CD85955}" v="123" dt="2018-07-08T11:35:09.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2" autoAdjust="0"/>
    <p:restoredTop sz="94652" autoAdjust="0"/>
  </p:normalViewPr>
  <p:slideViewPr>
    <p:cSldViewPr snapToGrid="0">
      <p:cViewPr varScale="1">
        <p:scale>
          <a:sx n="98" d="100"/>
          <a:sy n="98" d="100"/>
        </p:scale>
        <p:origin x="48" y="64"/>
      </p:cViewPr>
      <p:guideLst/>
    </p:cSldViewPr>
  </p:slideViewPr>
  <p:notesTextViewPr>
    <p:cViewPr>
      <p:scale>
        <a:sx n="1" d="1"/>
        <a:sy n="1" d="1"/>
      </p:scale>
      <p:origin x="0" y="0"/>
    </p:cViewPr>
  </p:notesTextViewPr>
  <p:sorterViewPr>
    <p:cViewPr>
      <p:scale>
        <a:sx n="551" d="1250"/>
        <a:sy n="551" d="125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Master" Target="slideMasters/slideMaster1.xml"/><Relationship Id="rId12" Type="http://schemas.openxmlformats.org/officeDocument/2006/relationships/slideMaster" Target="slideMasters/slideMaster6.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notesMaster" Target="notesMasters/notesMaster1.xml"/><Relationship Id="rId10" Type="http://schemas.openxmlformats.org/officeDocument/2006/relationships/slideMaster" Target="slideMasters/slideMaster4.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8" Type="http://schemas.openxmlformats.org/officeDocument/2006/relationships/slideMaster" Target="slideMasters/slideMaster2.xml"/><Relationship Id="rId51" Type="http://schemas.openxmlformats.org/officeDocument/2006/relationships/presProps" Target="pres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95FC-4A13-931E-15105785F2CC}"/>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95FC-4A13-931E-15105785F2CC}"/>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95FC-4A13-931E-15105785F2CC}"/>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100B-4EC0-AF70-BFEF5532DDDD}"/>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100B-4EC0-AF70-BFEF5532DDDD}"/>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100B-4EC0-AF70-BFEF5532DDDD}"/>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71727-EA4D-4EE4-ABA9-165ABD48E35F}" type="datetimeFigureOut">
              <a:rPr lang="en-US" smtClean="0"/>
              <a:t>8/25/2018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1C979-EBB0-4A48-8369-32531B28B709}" type="slidenum">
              <a:rPr lang="en-US" smtClean="0"/>
              <a:t>‹#›</a:t>
            </a:fld>
            <a:endParaRPr lang="en-US"/>
          </a:p>
        </p:txBody>
      </p:sp>
    </p:spTree>
    <p:extLst>
      <p:ext uri="{BB962C8B-B14F-4D97-AF65-F5344CB8AC3E}">
        <p14:creationId xmlns:p14="http://schemas.microsoft.com/office/powerpoint/2010/main" val="3335432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8/25/2018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3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000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1C979-EBB0-4A48-8369-32531B28B709}" type="slidenum">
              <a:rPr lang="en-US" smtClean="0"/>
              <a:t>17</a:t>
            </a:fld>
            <a:endParaRPr lang="en-US"/>
          </a:p>
        </p:txBody>
      </p:sp>
    </p:spTree>
    <p:extLst>
      <p:ext uri="{BB962C8B-B14F-4D97-AF65-F5344CB8AC3E}">
        <p14:creationId xmlns:p14="http://schemas.microsoft.com/office/powerpoint/2010/main" val="1093252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3323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103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01C979-EBB0-4A48-8369-32531B28B709}" type="slidenum">
              <a:rPr lang="en-US" smtClean="0"/>
              <a:t>26</a:t>
            </a:fld>
            <a:endParaRPr lang="en-US"/>
          </a:p>
        </p:txBody>
      </p:sp>
    </p:spTree>
    <p:extLst>
      <p:ext uri="{BB962C8B-B14F-4D97-AF65-F5344CB8AC3E}">
        <p14:creationId xmlns:p14="http://schemas.microsoft.com/office/powerpoint/2010/main" val="3189044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8/25/2018 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15574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8/25/2018 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111511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8/25/2018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8662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8/25/2018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601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8/25/2018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783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8/25/2018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831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8/25/2018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039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8/25/2018 2:27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435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1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8/25/2018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8192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4172768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187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8/25/2018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045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395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8824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8/25/2018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600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059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7.xml"/><Relationship Id="rId4" Type="http://schemas.openxmlformats.org/officeDocument/2006/relationships/image" Target="../media/image34.jp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Master" Target="../slideMasters/slideMaster7.xml"/><Relationship Id="rId4" Type="http://schemas.openxmlformats.org/officeDocument/2006/relationships/image" Target="../media/image34.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 y="1008"/>
            <a:ext cx="12191999" cy="6855984"/>
          </a:xfrm>
          <a:prstGeom prst="rect">
            <a:avLst/>
          </a:prstGeom>
        </p:spPr>
      </p:pic>
      <p:sp>
        <p:nvSpPr>
          <p:cNvPr id="12" name="Rectangle 11"/>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91457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3306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94246149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84681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03615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3225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70085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85251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08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4503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515931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262534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267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12606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56074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69200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154480455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192924633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51872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4918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59212052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02337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51796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572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700333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2082286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201260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11494339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83744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3105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2430854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6844829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5422883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747095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60"/>
            <a:ext cx="11623331"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39935941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1911410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369207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52414373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60549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60129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9013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4063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30313869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5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8/25/2018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89011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60"/>
            <a:ext cx="11623331"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664" y="2679588"/>
            <a:ext cx="4074608" cy="1498825"/>
          </a:xfrm>
          <a:prstGeom prst="rect">
            <a:avLst/>
          </a:prstGeom>
        </p:spPr>
      </p:pic>
    </p:spTree>
    <p:extLst>
      <p:ext uri="{BB962C8B-B14F-4D97-AF65-F5344CB8AC3E}">
        <p14:creationId xmlns:p14="http://schemas.microsoft.com/office/powerpoint/2010/main" val="153142640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24674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179127946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481496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291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975526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834065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2842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34706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74589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8529350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273753"/>
            <a:ext cx="11653523" cy="205530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373322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22645389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234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42853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20208376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78694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2753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97347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03052040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22855604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7078501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6597-D568-4582-A8F3-CFC90106E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712B4-E65F-4157-B3DE-3EB0165E97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F0AA22-5816-42BA-9BA0-CD958AE9BABE}"/>
              </a:ext>
            </a:extLst>
          </p:cNvPr>
          <p:cNvSpPr>
            <a:spLocks noGrp="1"/>
          </p:cNvSpPr>
          <p:nvPr>
            <p:ph type="dt" sz="half" idx="10"/>
          </p:nvPr>
        </p:nvSpPr>
        <p:spPr/>
        <p:txBody>
          <a:bodyPr/>
          <a:lstStyle/>
          <a:p>
            <a:fld id="{B945E651-429C-4261-8579-140E7B321FBE}" type="datetimeFigureOut">
              <a:rPr lang="en-US" smtClean="0"/>
              <a:t>8/25/2018</a:t>
            </a:fld>
            <a:endParaRPr lang="en-US"/>
          </a:p>
        </p:txBody>
      </p:sp>
      <p:sp>
        <p:nvSpPr>
          <p:cNvPr id="5" name="Footer Placeholder 4">
            <a:extLst>
              <a:ext uri="{FF2B5EF4-FFF2-40B4-BE49-F238E27FC236}">
                <a16:creationId xmlns:a16="http://schemas.microsoft.com/office/drawing/2014/main" id="{7F49B6CE-D81F-465A-96D8-916BCF643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57956-878E-4550-BAAA-BBC37800AF17}"/>
              </a:ext>
            </a:extLst>
          </p:cNvPr>
          <p:cNvSpPr>
            <a:spLocks noGrp="1"/>
          </p:cNvSpPr>
          <p:nvPr>
            <p:ph type="sldNum" sz="quarter" idx="12"/>
          </p:nvPr>
        </p:nvSpPr>
        <p:spPr/>
        <p:txBody>
          <a:bodyPr/>
          <a:lstStyle/>
          <a:p>
            <a:fld id="{AEFB1B05-DDDB-4A7E-9697-CCC46B6D22C4}" type="slidenum">
              <a:rPr lang="en-US" smtClean="0"/>
              <a:t>‹#›</a:t>
            </a:fld>
            <a:endParaRPr lang="en-US"/>
          </a:p>
        </p:txBody>
      </p:sp>
    </p:spTree>
    <p:extLst>
      <p:ext uri="{BB962C8B-B14F-4D97-AF65-F5344CB8AC3E}">
        <p14:creationId xmlns:p14="http://schemas.microsoft.com/office/powerpoint/2010/main" val="289522358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107133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75058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3154246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90802901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5661914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0846417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8263409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20705233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4711110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531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2 – Intro">
    <p:spTree>
      <p:nvGrpSpPr>
        <p:cNvPr id="1" name="Shape 27"/>
        <p:cNvGrpSpPr/>
        <p:nvPr/>
      </p:nvGrpSpPr>
      <p:grpSpPr>
        <a:xfrm>
          <a:off x="0" y="0"/>
          <a:ext cx="0" cy="0"/>
          <a:chOff x="0" y="0"/>
          <a:chExt cx="0" cy="0"/>
        </a:xfrm>
      </p:grpSpPr>
      <p:sp>
        <p:nvSpPr>
          <p:cNvPr id="28" name="Shape 28"/>
          <p:cNvSpPr/>
          <p:nvPr/>
        </p:nvSpPr>
        <p:spPr>
          <a:xfrm>
            <a:off x="-16634" y="3787757"/>
            <a:ext cx="12315058" cy="2573298"/>
          </a:xfrm>
          <a:prstGeom prst="rect">
            <a:avLst/>
          </a:prstGeom>
          <a:solidFill>
            <a:schemeClr val="lt2"/>
          </a:solidFill>
          <a:ln>
            <a:noFill/>
          </a:ln>
        </p:spPr>
        <p:txBody>
          <a:bodyPr wrap="square" lIns="121244" tIns="121244" rIns="121244" bIns="121244" anchor="ctr" anchorCtr="0">
            <a:noAutofit/>
          </a:bodyPr>
          <a:lstStyle/>
          <a:p>
            <a:pPr marL="0" marR="0" lvl="0" indent="-118273"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cxnSp>
        <p:nvCxnSpPr>
          <p:cNvPr id="29" name="Shape 29"/>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sp>
        <p:nvSpPr>
          <p:cNvPr id="30" name="Shape 30"/>
          <p:cNvSpPr txBox="1">
            <a:spLocks noGrp="1"/>
          </p:cNvSpPr>
          <p:nvPr>
            <p:ph type="title"/>
          </p:nvPr>
        </p:nvSpPr>
        <p:spPr>
          <a:xfrm>
            <a:off x="256633" y="201711"/>
            <a:ext cx="11550800" cy="52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Calibri"/>
              <a:buNone/>
              <a:defRPr sz="3333" b="1" i="0" u="none" strike="noStrike" cap="none">
                <a:solidFill>
                  <a:schemeClr val="dk1"/>
                </a:solidFill>
                <a:latin typeface="Calibri"/>
                <a:ea typeface="Calibri"/>
                <a:cs typeface="Calibri"/>
                <a:sym typeface="Calibri"/>
              </a:defRPr>
            </a:lvl1pPr>
            <a:lvl2pPr lvl="1" indent="0" rtl="0">
              <a:spcBef>
                <a:spcPts val="0"/>
              </a:spcBef>
              <a:buSzPct val="100000"/>
              <a:buFont typeface="Arial"/>
              <a:buNone/>
              <a:defRPr sz="1765"/>
            </a:lvl2pPr>
            <a:lvl3pPr lvl="2" indent="0" rtl="0">
              <a:spcBef>
                <a:spcPts val="0"/>
              </a:spcBef>
              <a:buSzPct val="100000"/>
              <a:buFont typeface="Arial"/>
              <a:buNone/>
              <a:defRPr sz="1765"/>
            </a:lvl3pPr>
            <a:lvl4pPr lvl="3" indent="0" rtl="0">
              <a:spcBef>
                <a:spcPts val="0"/>
              </a:spcBef>
              <a:buSzPct val="100000"/>
              <a:buFont typeface="Arial"/>
              <a:buNone/>
              <a:defRPr sz="1765"/>
            </a:lvl4pPr>
            <a:lvl5pPr lvl="4" indent="0" rtl="0">
              <a:spcBef>
                <a:spcPts val="0"/>
              </a:spcBef>
              <a:buSzPct val="100000"/>
              <a:buFont typeface="Arial"/>
              <a:buNone/>
              <a:defRPr sz="1765"/>
            </a:lvl5pPr>
            <a:lvl6pPr lvl="5" indent="0" rtl="0">
              <a:spcBef>
                <a:spcPts val="0"/>
              </a:spcBef>
              <a:buSzPct val="100000"/>
              <a:buFont typeface="Arial"/>
              <a:buNone/>
              <a:defRPr sz="1765"/>
            </a:lvl6pPr>
            <a:lvl7pPr lvl="6" indent="0" rtl="0">
              <a:spcBef>
                <a:spcPts val="0"/>
              </a:spcBef>
              <a:buSzPct val="100000"/>
              <a:buFont typeface="Arial"/>
              <a:buNone/>
              <a:defRPr sz="1765"/>
            </a:lvl7pPr>
            <a:lvl8pPr lvl="7" indent="0" rtl="0">
              <a:spcBef>
                <a:spcPts val="0"/>
              </a:spcBef>
              <a:buSzPct val="100000"/>
              <a:buFont typeface="Arial"/>
              <a:buNone/>
              <a:defRPr sz="1765"/>
            </a:lvl8pPr>
            <a:lvl9pPr lvl="8" indent="0" rtl="0">
              <a:spcBef>
                <a:spcPts val="0"/>
              </a:spcBef>
              <a:buSzPct val="100000"/>
              <a:buFont typeface="Arial"/>
              <a:buNone/>
              <a:defRPr sz="1765"/>
            </a:lvl9pPr>
          </a:lstStyle>
          <a:p>
            <a:endParaRPr/>
          </a:p>
        </p:txBody>
      </p:sp>
      <p:grpSp>
        <p:nvGrpSpPr>
          <p:cNvPr id="31" name="Shape 31"/>
          <p:cNvGrpSpPr/>
          <p:nvPr/>
        </p:nvGrpSpPr>
        <p:grpSpPr>
          <a:xfrm>
            <a:off x="343941" y="6565585"/>
            <a:ext cx="846552" cy="198288"/>
            <a:chOff x="1841475" y="2392725"/>
            <a:chExt cx="3928925" cy="920275"/>
          </a:xfrm>
        </p:grpSpPr>
        <p:sp>
          <p:nvSpPr>
            <p:cNvPr id="32" name="Shape 32"/>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3" name="Shape 33"/>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4" name="Shape 34"/>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5" name="Shape 35"/>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6" name="Shape 36"/>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7" name="Shape 37"/>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8" name="Shape 38"/>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9" name="Shape 39"/>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grpSp>
        <p:nvGrpSpPr>
          <p:cNvPr id="40" name="Shape 40"/>
          <p:cNvGrpSpPr/>
          <p:nvPr/>
        </p:nvGrpSpPr>
        <p:grpSpPr>
          <a:xfrm>
            <a:off x="4066000" y="4503462"/>
            <a:ext cx="796271" cy="798367"/>
            <a:chOff x="5640932" y="2066924"/>
            <a:chExt cx="1274763" cy="1277938"/>
          </a:xfrm>
        </p:grpSpPr>
        <p:sp>
          <p:nvSpPr>
            <p:cNvPr id="41" name="Shape 41"/>
            <p:cNvSpPr/>
            <p:nvPr/>
          </p:nvSpPr>
          <p:spPr>
            <a:xfrm>
              <a:off x="5640932" y="2066924"/>
              <a:ext cx="1274763" cy="1277938"/>
            </a:xfrm>
            <a:custGeom>
              <a:avLst/>
              <a:gdLst/>
              <a:ahLst/>
              <a:cxnLst/>
              <a:rect l="0" t="0" r="0" b="0"/>
              <a:pathLst>
                <a:path w="120000" h="120000" extrusionOk="0">
                  <a:moveTo>
                    <a:pt x="59850" y="0"/>
                  </a:moveTo>
                  <a:cubicBezTo>
                    <a:pt x="27231" y="0"/>
                    <a:pt x="0" y="26865"/>
                    <a:pt x="0" y="60000"/>
                  </a:cubicBezTo>
                  <a:cubicBezTo>
                    <a:pt x="0" y="92835"/>
                    <a:pt x="27231" y="120000"/>
                    <a:pt x="59850" y="120000"/>
                  </a:cubicBezTo>
                  <a:cubicBezTo>
                    <a:pt x="93067" y="120000"/>
                    <a:pt x="120000" y="92835"/>
                    <a:pt x="120000" y="60000"/>
                  </a:cubicBezTo>
                  <a:cubicBezTo>
                    <a:pt x="120000" y="26865"/>
                    <a:pt x="93067" y="0"/>
                    <a:pt x="59850" y="0"/>
                  </a:cubicBezTo>
                  <a:close/>
                  <a:moveTo>
                    <a:pt x="59850" y="111641"/>
                  </a:moveTo>
                  <a:cubicBezTo>
                    <a:pt x="31720" y="111641"/>
                    <a:pt x="8379" y="88358"/>
                    <a:pt x="8379" y="60000"/>
                  </a:cubicBezTo>
                  <a:cubicBezTo>
                    <a:pt x="8379" y="31343"/>
                    <a:pt x="31720" y="8059"/>
                    <a:pt x="59850" y="8059"/>
                  </a:cubicBezTo>
                  <a:cubicBezTo>
                    <a:pt x="88578" y="8059"/>
                    <a:pt x="111920" y="31343"/>
                    <a:pt x="111920" y="60000"/>
                  </a:cubicBezTo>
                  <a:cubicBezTo>
                    <a:pt x="111920" y="88358"/>
                    <a:pt x="88578" y="111641"/>
                    <a:pt x="59850" y="11164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2" name="Shape 42"/>
            <p:cNvSpPr/>
            <p:nvPr/>
          </p:nvSpPr>
          <p:spPr>
            <a:xfrm>
              <a:off x="5948907" y="2378074"/>
              <a:ext cx="658813" cy="658813"/>
            </a:xfrm>
            <a:custGeom>
              <a:avLst/>
              <a:gdLst/>
              <a:ahLst/>
              <a:cxnLst/>
              <a:rect l="0" t="0" r="0" b="0"/>
              <a:pathLst>
                <a:path w="120000" h="120000" extrusionOk="0">
                  <a:moveTo>
                    <a:pt x="59710" y="120000"/>
                  </a:moveTo>
                  <a:cubicBezTo>
                    <a:pt x="26666" y="120000"/>
                    <a:pt x="0" y="92753"/>
                    <a:pt x="0" y="59710"/>
                  </a:cubicBezTo>
                  <a:cubicBezTo>
                    <a:pt x="0" y="26666"/>
                    <a:pt x="26666" y="0"/>
                    <a:pt x="59710" y="0"/>
                  </a:cubicBezTo>
                  <a:cubicBezTo>
                    <a:pt x="92753" y="0"/>
                    <a:pt x="120000" y="26666"/>
                    <a:pt x="120000" y="59710"/>
                  </a:cubicBezTo>
                  <a:cubicBezTo>
                    <a:pt x="120000" y="92753"/>
                    <a:pt x="92753" y="120000"/>
                    <a:pt x="59710" y="120000"/>
                  </a:cubicBezTo>
                  <a:close/>
                  <a:moveTo>
                    <a:pt x="59710" y="16231"/>
                  </a:moveTo>
                  <a:cubicBezTo>
                    <a:pt x="35942" y="16231"/>
                    <a:pt x="16231" y="35942"/>
                    <a:pt x="16231" y="59710"/>
                  </a:cubicBezTo>
                  <a:cubicBezTo>
                    <a:pt x="16231" y="84057"/>
                    <a:pt x="35942" y="103768"/>
                    <a:pt x="59710" y="103768"/>
                  </a:cubicBezTo>
                  <a:cubicBezTo>
                    <a:pt x="84057" y="103768"/>
                    <a:pt x="103768" y="84057"/>
                    <a:pt x="103768" y="59710"/>
                  </a:cubicBezTo>
                  <a:cubicBezTo>
                    <a:pt x="103768" y="35942"/>
                    <a:pt x="84057" y="16231"/>
                    <a:pt x="59710" y="1623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3" name="Shape 43"/>
            <p:cNvSpPr/>
            <p:nvPr/>
          </p:nvSpPr>
          <p:spPr>
            <a:xfrm>
              <a:off x="6148932" y="2257424"/>
              <a:ext cx="258763" cy="88900"/>
            </a:xfrm>
            <a:custGeom>
              <a:avLst/>
              <a:gdLst/>
              <a:ahLst/>
              <a:cxnLst/>
              <a:rect l="0" t="0" r="0" b="0"/>
              <a:pathLst>
                <a:path w="120000" h="120000" extrusionOk="0">
                  <a:moveTo>
                    <a:pt x="99259" y="119999"/>
                  </a:moveTo>
                  <a:cubicBezTo>
                    <a:pt x="20740" y="119999"/>
                    <a:pt x="20740" y="119999"/>
                    <a:pt x="20740" y="119999"/>
                  </a:cubicBezTo>
                  <a:cubicBezTo>
                    <a:pt x="8888" y="119999"/>
                    <a:pt x="0" y="94285"/>
                    <a:pt x="0" y="59999"/>
                  </a:cubicBezTo>
                  <a:cubicBezTo>
                    <a:pt x="0" y="29999"/>
                    <a:pt x="8888" y="0"/>
                    <a:pt x="20740" y="0"/>
                  </a:cubicBezTo>
                  <a:cubicBezTo>
                    <a:pt x="99259" y="0"/>
                    <a:pt x="99259" y="0"/>
                    <a:pt x="99259" y="0"/>
                  </a:cubicBezTo>
                  <a:cubicBezTo>
                    <a:pt x="111111" y="0"/>
                    <a:pt x="120000" y="29999"/>
                    <a:pt x="120000" y="59999"/>
                  </a:cubicBezTo>
                  <a:cubicBezTo>
                    <a:pt x="120000" y="94285"/>
                    <a:pt x="111111" y="119999"/>
                    <a:pt x="99259"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4" name="Shape 44"/>
            <p:cNvSpPr/>
            <p:nvPr/>
          </p:nvSpPr>
          <p:spPr>
            <a:xfrm>
              <a:off x="6382295" y="2378074"/>
              <a:ext cx="136525" cy="133350"/>
            </a:xfrm>
            <a:custGeom>
              <a:avLst/>
              <a:gdLst/>
              <a:ahLst/>
              <a:cxnLst/>
              <a:rect l="0" t="0" r="0" b="0"/>
              <a:pathLst>
                <a:path w="120000" h="120000" extrusionOk="0">
                  <a:moveTo>
                    <a:pt x="44651" y="120000"/>
                  </a:moveTo>
                  <a:cubicBezTo>
                    <a:pt x="33488" y="120000"/>
                    <a:pt x="25116" y="117142"/>
                    <a:pt x="16744" y="108571"/>
                  </a:cubicBezTo>
                  <a:cubicBezTo>
                    <a:pt x="0" y="91428"/>
                    <a:pt x="0" y="68571"/>
                    <a:pt x="16744" y="51428"/>
                  </a:cubicBezTo>
                  <a:cubicBezTo>
                    <a:pt x="50232" y="17142"/>
                    <a:pt x="50232" y="17142"/>
                    <a:pt x="50232" y="17142"/>
                  </a:cubicBezTo>
                  <a:cubicBezTo>
                    <a:pt x="66976" y="0"/>
                    <a:pt x="89302" y="0"/>
                    <a:pt x="106046" y="17142"/>
                  </a:cubicBezTo>
                  <a:cubicBezTo>
                    <a:pt x="120000" y="31428"/>
                    <a:pt x="120000" y="57142"/>
                    <a:pt x="106046" y="74285"/>
                  </a:cubicBezTo>
                  <a:cubicBezTo>
                    <a:pt x="72558" y="108571"/>
                    <a:pt x="72558" y="108571"/>
                    <a:pt x="72558" y="108571"/>
                  </a:cubicBezTo>
                  <a:cubicBezTo>
                    <a:pt x="64186" y="117142"/>
                    <a:pt x="53023" y="120000"/>
                    <a:pt x="44651"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5" name="Shape 45"/>
            <p:cNvSpPr/>
            <p:nvPr/>
          </p:nvSpPr>
          <p:spPr>
            <a:xfrm>
              <a:off x="6231482" y="2536824"/>
              <a:ext cx="90488" cy="217488"/>
            </a:xfrm>
            <a:custGeom>
              <a:avLst/>
              <a:gdLst/>
              <a:ahLst/>
              <a:cxnLst/>
              <a:rect l="0" t="0" r="0" b="0"/>
              <a:pathLst>
                <a:path w="120000" h="120000" extrusionOk="0">
                  <a:moveTo>
                    <a:pt x="59999" y="120000"/>
                  </a:moveTo>
                  <a:cubicBezTo>
                    <a:pt x="29999" y="120000"/>
                    <a:pt x="0" y="107647"/>
                    <a:pt x="0" y="95294"/>
                  </a:cubicBezTo>
                  <a:cubicBezTo>
                    <a:pt x="0" y="24705"/>
                    <a:pt x="0" y="24705"/>
                    <a:pt x="0" y="24705"/>
                  </a:cubicBezTo>
                  <a:cubicBezTo>
                    <a:pt x="0" y="10588"/>
                    <a:pt x="29999" y="0"/>
                    <a:pt x="59999" y="0"/>
                  </a:cubicBezTo>
                  <a:cubicBezTo>
                    <a:pt x="94285" y="0"/>
                    <a:pt x="119999" y="10588"/>
                    <a:pt x="119999" y="24705"/>
                  </a:cubicBezTo>
                  <a:cubicBezTo>
                    <a:pt x="119999" y="95294"/>
                    <a:pt x="119999" y="95294"/>
                    <a:pt x="119999" y="95294"/>
                  </a:cubicBezTo>
                  <a:cubicBezTo>
                    <a:pt x="119999" y="107647"/>
                    <a:pt x="94285" y="120000"/>
                    <a:pt x="5999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46" name="Shape 46"/>
          <p:cNvSpPr txBox="1"/>
          <p:nvPr/>
        </p:nvSpPr>
        <p:spPr>
          <a:xfrm>
            <a:off x="18676" y="1183004"/>
            <a:ext cx="12192000" cy="432657"/>
          </a:xfrm>
          <a:prstGeom prst="rect">
            <a:avLst/>
          </a:prstGeom>
          <a:noFill/>
          <a:ln>
            <a:noFill/>
          </a:ln>
        </p:spPr>
        <p:txBody>
          <a:bodyPr wrap="square" lIns="89358" tIns="44679" rIns="89358" bIns="44679" anchor="t" anchorCtr="0">
            <a:noAutofit/>
          </a:bodyPr>
          <a:lstStyle/>
          <a:p>
            <a:pPr marL="0" marR="0" lvl="0" indent="-180522" algn="ctr" rtl="0">
              <a:lnSpc>
                <a:spcPct val="90000"/>
              </a:lnSpc>
              <a:spcBef>
                <a:spcPts val="0"/>
              </a:spcBef>
              <a:buClr>
                <a:schemeClr val="lt2"/>
              </a:buClr>
              <a:buSzPct val="100000"/>
              <a:buFont typeface="Arial"/>
              <a:buNone/>
            </a:pPr>
            <a:r>
              <a:rPr lang="en-US" sz="2843" b="1">
                <a:solidFill>
                  <a:schemeClr val="lt2"/>
                </a:solidFill>
                <a:latin typeface="Calibri"/>
                <a:ea typeface="Calibri"/>
                <a:cs typeface="Calibri"/>
                <a:sym typeface="Calibri"/>
              </a:rPr>
              <a:t>What Customers care about</a:t>
            </a:r>
          </a:p>
        </p:txBody>
      </p:sp>
      <p:sp>
        <p:nvSpPr>
          <p:cNvPr id="47" name="Shape 47"/>
          <p:cNvSpPr/>
          <p:nvPr/>
        </p:nvSpPr>
        <p:spPr>
          <a:xfrm>
            <a:off x="1905651"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nvGrpSpPr>
          <p:cNvPr id="48" name="Shape 48"/>
          <p:cNvGrpSpPr/>
          <p:nvPr/>
        </p:nvGrpSpPr>
        <p:grpSpPr>
          <a:xfrm>
            <a:off x="7186259" y="4502698"/>
            <a:ext cx="799779" cy="799890"/>
            <a:chOff x="3622" y="2265"/>
            <a:chExt cx="957" cy="957"/>
          </a:xfrm>
        </p:grpSpPr>
        <p:sp>
          <p:nvSpPr>
            <p:cNvPr id="49" name="Shape 49"/>
            <p:cNvSpPr/>
            <p:nvPr/>
          </p:nvSpPr>
          <p:spPr>
            <a:xfrm>
              <a:off x="3622" y="2265"/>
              <a:ext cx="957" cy="957"/>
            </a:xfrm>
            <a:custGeom>
              <a:avLst/>
              <a:gdLst/>
              <a:ahLst/>
              <a:cxnLst/>
              <a:rect l="0" t="0" r="0" b="0"/>
              <a:pathLst>
                <a:path w="120000" h="120000" extrusionOk="0">
                  <a:moveTo>
                    <a:pt x="60000" y="0"/>
                  </a:moveTo>
                  <a:cubicBezTo>
                    <a:pt x="27164" y="0"/>
                    <a:pt x="0" y="26567"/>
                    <a:pt x="0" y="60000"/>
                  </a:cubicBezTo>
                  <a:cubicBezTo>
                    <a:pt x="0" y="92835"/>
                    <a:pt x="27164" y="120000"/>
                    <a:pt x="60000" y="120000"/>
                  </a:cubicBezTo>
                  <a:cubicBezTo>
                    <a:pt x="93134" y="120000"/>
                    <a:pt x="120000" y="92835"/>
                    <a:pt x="120000" y="60000"/>
                  </a:cubicBezTo>
                  <a:cubicBezTo>
                    <a:pt x="120000" y="26567"/>
                    <a:pt x="93134" y="0"/>
                    <a:pt x="60000" y="0"/>
                  </a:cubicBezTo>
                  <a:close/>
                  <a:moveTo>
                    <a:pt x="60000" y="111343"/>
                  </a:moveTo>
                  <a:cubicBezTo>
                    <a:pt x="31940" y="111343"/>
                    <a:pt x="8656" y="88059"/>
                    <a:pt x="8656" y="60000"/>
                  </a:cubicBezTo>
                  <a:cubicBezTo>
                    <a:pt x="8656" y="31343"/>
                    <a:pt x="31940" y="8059"/>
                    <a:pt x="60000" y="8059"/>
                  </a:cubicBezTo>
                  <a:cubicBezTo>
                    <a:pt x="88656" y="8059"/>
                    <a:pt x="111940" y="31343"/>
                    <a:pt x="111940" y="60000"/>
                  </a:cubicBezTo>
                  <a:cubicBezTo>
                    <a:pt x="111940" y="88059"/>
                    <a:pt x="88656" y="111343"/>
                    <a:pt x="60000" y="111343"/>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0" name="Shape 50"/>
            <p:cNvSpPr/>
            <p:nvPr/>
          </p:nvSpPr>
          <p:spPr>
            <a:xfrm>
              <a:off x="3913" y="2561"/>
              <a:ext cx="435" cy="264"/>
            </a:xfrm>
            <a:custGeom>
              <a:avLst/>
              <a:gdLst/>
              <a:ahLst/>
              <a:cxnLst/>
              <a:rect l="0" t="0" r="0" b="0"/>
              <a:pathLst>
                <a:path w="120000" h="120000" extrusionOk="0">
                  <a:moveTo>
                    <a:pt x="95737" y="120000"/>
                  </a:moveTo>
                  <a:cubicBezTo>
                    <a:pt x="28196" y="120000"/>
                    <a:pt x="28196" y="120000"/>
                    <a:pt x="28196" y="120000"/>
                  </a:cubicBezTo>
                  <a:cubicBezTo>
                    <a:pt x="24262" y="120000"/>
                    <a:pt x="20983" y="115675"/>
                    <a:pt x="19672" y="109189"/>
                  </a:cubicBezTo>
                  <a:cubicBezTo>
                    <a:pt x="1311" y="20540"/>
                    <a:pt x="1311" y="20540"/>
                    <a:pt x="1311" y="20540"/>
                  </a:cubicBezTo>
                  <a:cubicBezTo>
                    <a:pt x="0" y="15135"/>
                    <a:pt x="655" y="10810"/>
                    <a:pt x="1967" y="6486"/>
                  </a:cubicBezTo>
                  <a:cubicBezTo>
                    <a:pt x="3934" y="2162"/>
                    <a:pt x="6557" y="0"/>
                    <a:pt x="9836" y="0"/>
                  </a:cubicBezTo>
                  <a:cubicBezTo>
                    <a:pt x="110819" y="0"/>
                    <a:pt x="110819" y="0"/>
                    <a:pt x="110819" y="0"/>
                  </a:cubicBezTo>
                  <a:cubicBezTo>
                    <a:pt x="113442" y="0"/>
                    <a:pt x="116065" y="2162"/>
                    <a:pt x="118032" y="6486"/>
                  </a:cubicBezTo>
                  <a:cubicBezTo>
                    <a:pt x="120000" y="9729"/>
                    <a:pt x="120000" y="15135"/>
                    <a:pt x="119344" y="19459"/>
                  </a:cubicBezTo>
                  <a:cubicBezTo>
                    <a:pt x="104918" y="108108"/>
                    <a:pt x="104918" y="108108"/>
                    <a:pt x="104918" y="108108"/>
                  </a:cubicBezTo>
                  <a:cubicBezTo>
                    <a:pt x="103606" y="114594"/>
                    <a:pt x="99672" y="120000"/>
                    <a:pt x="95737" y="120000"/>
                  </a:cubicBezTo>
                  <a:close/>
                  <a:moveTo>
                    <a:pt x="34754" y="89729"/>
                  </a:moveTo>
                  <a:cubicBezTo>
                    <a:pt x="88524" y="89729"/>
                    <a:pt x="88524" y="89729"/>
                    <a:pt x="88524" y="89729"/>
                  </a:cubicBezTo>
                  <a:cubicBezTo>
                    <a:pt x="98360" y="30270"/>
                    <a:pt x="98360" y="30270"/>
                    <a:pt x="98360" y="30270"/>
                  </a:cubicBezTo>
                  <a:cubicBezTo>
                    <a:pt x="22295" y="30270"/>
                    <a:pt x="22295" y="30270"/>
                    <a:pt x="22295" y="30270"/>
                  </a:cubicBezTo>
                  <a:lnTo>
                    <a:pt x="34754" y="89729"/>
                  </a:ln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1" name="Shape 51"/>
            <p:cNvSpPr/>
            <p:nvPr/>
          </p:nvSpPr>
          <p:spPr>
            <a:xfrm>
              <a:off x="3844" y="2539"/>
              <a:ext cx="135" cy="67"/>
            </a:xfrm>
            <a:custGeom>
              <a:avLst/>
              <a:gdLst/>
              <a:ahLst/>
              <a:cxnLst/>
              <a:rect l="0" t="0" r="0" b="0"/>
              <a:pathLst>
                <a:path w="120000" h="120000" extrusionOk="0">
                  <a:moveTo>
                    <a:pt x="90526" y="119999"/>
                  </a:moveTo>
                  <a:cubicBezTo>
                    <a:pt x="29473" y="119999"/>
                    <a:pt x="29473" y="119999"/>
                    <a:pt x="29473" y="119999"/>
                  </a:cubicBezTo>
                  <a:cubicBezTo>
                    <a:pt x="12631" y="119999"/>
                    <a:pt x="0" y="94285"/>
                    <a:pt x="0" y="59999"/>
                  </a:cubicBezTo>
                  <a:cubicBezTo>
                    <a:pt x="0" y="25714"/>
                    <a:pt x="12631" y="0"/>
                    <a:pt x="29473" y="0"/>
                  </a:cubicBezTo>
                  <a:cubicBezTo>
                    <a:pt x="90526" y="0"/>
                    <a:pt x="90526" y="0"/>
                    <a:pt x="90526" y="0"/>
                  </a:cubicBezTo>
                  <a:cubicBezTo>
                    <a:pt x="107368" y="0"/>
                    <a:pt x="119999" y="25714"/>
                    <a:pt x="119999" y="59999"/>
                  </a:cubicBezTo>
                  <a:cubicBezTo>
                    <a:pt x="119999" y="94285"/>
                    <a:pt x="107368" y="119999"/>
                    <a:pt x="90526"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2" name="Shape 52"/>
            <p:cNvSpPr/>
            <p:nvPr/>
          </p:nvSpPr>
          <p:spPr>
            <a:xfrm>
              <a:off x="3941" y="2949"/>
              <a:ext cx="81" cy="80"/>
            </a:xfrm>
            <a:prstGeom prst="ellipse">
              <a:avLst/>
            </a:pr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3" name="Shape 53"/>
            <p:cNvSpPr/>
            <p:nvPr/>
          </p:nvSpPr>
          <p:spPr>
            <a:xfrm>
              <a:off x="4165" y="2949"/>
              <a:ext cx="81" cy="80"/>
            </a:xfrm>
            <a:prstGeom prst="ellipse">
              <a:avLst/>
            </a:pr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4" name="Shape 54"/>
            <p:cNvSpPr/>
            <p:nvPr/>
          </p:nvSpPr>
          <p:spPr>
            <a:xfrm>
              <a:off x="3948" y="2753"/>
              <a:ext cx="305" cy="184"/>
            </a:xfrm>
            <a:custGeom>
              <a:avLst/>
              <a:gdLst/>
              <a:ahLst/>
              <a:cxnLst/>
              <a:rect l="0" t="0" r="0" b="0"/>
              <a:pathLst>
                <a:path w="120000" h="120000" extrusionOk="0">
                  <a:moveTo>
                    <a:pt x="106875" y="120000"/>
                  </a:moveTo>
                  <a:cubicBezTo>
                    <a:pt x="14062" y="120000"/>
                    <a:pt x="14062" y="120000"/>
                    <a:pt x="14062" y="120000"/>
                  </a:cubicBezTo>
                  <a:cubicBezTo>
                    <a:pt x="9375" y="120000"/>
                    <a:pt x="5625" y="116883"/>
                    <a:pt x="3750" y="110649"/>
                  </a:cubicBezTo>
                  <a:cubicBezTo>
                    <a:pt x="937" y="105974"/>
                    <a:pt x="0" y="98181"/>
                    <a:pt x="937" y="91948"/>
                  </a:cubicBezTo>
                  <a:cubicBezTo>
                    <a:pt x="14062" y="18701"/>
                    <a:pt x="14062" y="18701"/>
                    <a:pt x="14062" y="18701"/>
                  </a:cubicBezTo>
                  <a:cubicBezTo>
                    <a:pt x="15937" y="6233"/>
                    <a:pt x="22500" y="0"/>
                    <a:pt x="30000" y="3116"/>
                  </a:cubicBezTo>
                  <a:cubicBezTo>
                    <a:pt x="36562" y="6233"/>
                    <a:pt x="41250" y="18701"/>
                    <a:pt x="39375" y="29610"/>
                  </a:cubicBezTo>
                  <a:cubicBezTo>
                    <a:pt x="30937" y="76363"/>
                    <a:pt x="30937" y="76363"/>
                    <a:pt x="30937" y="76363"/>
                  </a:cubicBezTo>
                  <a:cubicBezTo>
                    <a:pt x="106875" y="76363"/>
                    <a:pt x="106875" y="76363"/>
                    <a:pt x="106875" y="76363"/>
                  </a:cubicBezTo>
                  <a:cubicBezTo>
                    <a:pt x="114375" y="76363"/>
                    <a:pt x="120000" y="85714"/>
                    <a:pt x="120000" y="98181"/>
                  </a:cubicBezTo>
                  <a:cubicBezTo>
                    <a:pt x="120000" y="110649"/>
                    <a:pt x="114375" y="120000"/>
                    <a:pt x="106875"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grpSp>
        <p:nvGrpSpPr>
          <p:cNvPr id="55" name="Shape 55"/>
          <p:cNvGrpSpPr/>
          <p:nvPr/>
        </p:nvGrpSpPr>
        <p:grpSpPr>
          <a:xfrm>
            <a:off x="10249045" y="4502698"/>
            <a:ext cx="799779" cy="799890"/>
            <a:chOff x="10511633" y="4592334"/>
            <a:chExt cx="815816" cy="815814"/>
          </a:xfrm>
        </p:grpSpPr>
        <p:sp>
          <p:nvSpPr>
            <p:cNvPr id="56" name="Shape 56"/>
            <p:cNvSpPr/>
            <p:nvPr/>
          </p:nvSpPr>
          <p:spPr>
            <a:xfrm>
              <a:off x="10511633" y="4592334"/>
              <a:ext cx="815816" cy="815814"/>
            </a:xfrm>
            <a:custGeom>
              <a:avLst/>
              <a:gdLst/>
              <a:ahLst/>
              <a:cxnLst/>
              <a:rect l="0" t="0" r="0" b="0"/>
              <a:pathLst>
                <a:path w="120000" h="120000" extrusionOk="0">
                  <a:moveTo>
                    <a:pt x="60000" y="0"/>
                  </a:moveTo>
                  <a:cubicBezTo>
                    <a:pt x="27164" y="0"/>
                    <a:pt x="0" y="26567"/>
                    <a:pt x="0" y="60000"/>
                  </a:cubicBezTo>
                  <a:cubicBezTo>
                    <a:pt x="0" y="92835"/>
                    <a:pt x="27164" y="120000"/>
                    <a:pt x="60000" y="120000"/>
                  </a:cubicBezTo>
                  <a:cubicBezTo>
                    <a:pt x="93134" y="120000"/>
                    <a:pt x="120000" y="92835"/>
                    <a:pt x="120000" y="60000"/>
                  </a:cubicBezTo>
                  <a:cubicBezTo>
                    <a:pt x="120000" y="26567"/>
                    <a:pt x="93134" y="0"/>
                    <a:pt x="60000" y="0"/>
                  </a:cubicBezTo>
                  <a:close/>
                  <a:moveTo>
                    <a:pt x="60000" y="111343"/>
                  </a:moveTo>
                  <a:cubicBezTo>
                    <a:pt x="31940" y="111343"/>
                    <a:pt x="8656" y="88059"/>
                    <a:pt x="8656" y="60000"/>
                  </a:cubicBezTo>
                  <a:cubicBezTo>
                    <a:pt x="8656" y="31343"/>
                    <a:pt x="31940" y="8059"/>
                    <a:pt x="60000" y="8059"/>
                  </a:cubicBezTo>
                  <a:cubicBezTo>
                    <a:pt x="88656" y="8059"/>
                    <a:pt x="111940" y="31343"/>
                    <a:pt x="111940" y="60000"/>
                  </a:cubicBezTo>
                  <a:cubicBezTo>
                    <a:pt x="111940" y="88059"/>
                    <a:pt x="88656" y="111343"/>
                    <a:pt x="60000" y="111343"/>
                  </a:cubicBezTo>
                  <a:close/>
                </a:path>
              </a:pathLst>
            </a:custGeom>
            <a:solidFill>
              <a:schemeClr val="accent1"/>
            </a:solidFill>
            <a:ln w="25400"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7" name="Shape 57"/>
            <p:cNvSpPr/>
            <p:nvPr/>
          </p:nvSpPr>
          <p:spPr>
            <a:xfrm>
              <a:off x="10688095" y="4846797"/>
              <a:ext cx="464597" cy="306889"/>
            </a:xfrm>
            <a:custGeom>
              <a:avLst/>
              <a:gdLst/>
              <a:ahLst/>
              <a:cxnLst/>
              <a:rect l="0" t="0" r="0" b="0"/>
              <a:pathLst>
                <a:path w="120000" h="120000" extrusionOk="0">
                  <a:moveTo>
                    <a:pt x="89082" y="120000"/>
                  </a:moveTo>
                  <a:cubicBezTo>
                    <a:pt x="89082" y="120000"/>
                    <a:pt x="89082" y="120000"/>
                    <a:pt x="88558" y="120000"/>
                  </a:cubicBezTo>
                  <a:cubicBezTo>
                    <a:pt x="88558" y="120000"/>
                    <a:pt x="88558" y="120000"/>
                    <a:pt x="88558" y="120000"/>
                  </a:cubicBezTo>
                  <a:cubicBezTo>
                    <a:pt x="22532" y="120000"/>
                    <a:pt x="22532" y="120000"/>
                    <a:pt x="22532" y="120000"/>
                  </a:cubicBezTo>
                  <a:cubicBezTo>
                    <a:pt x="22532" y="120000"/>
                    <a:pt x="22008" y="120000"/>
                    <a:pt x="22008" y="120000"/>
                  </a:cubicBezTo>
                  <a:cubicBezTo>
                    <a:pt x="9956" y="119205"/>
                    <a:pt x="0" y="104105"/>
                    <a:pt x="0" y="85033"/>
                  </a:cubicBezTo>
                  <a:cubicBezTo>
                    <a:pt x="0" y="68344"/>
                    <a:pt x="7860" y="54834"/>
                    <a:pt x="18340" y="51655"/>
                  </a:cubicBezTo>
                  <a:cubicBezTo>
                    <a:pt x="21484" y="22251"/>
                    <a:pt x="37729" y="0"/>
                    <a:pt x="57641" y="0"/>
                  </a:cubicBezTo>
                  <a:cubicBezTo>
                    <a:pt x="71266" y="0"/>
                    <a:pt x="83842" y="9536"/>
                    <a:pt x="91179" y="27019"/>
                  </a:cubicBezTo>
                  <a:cubicBezTo>
                    <a:pt x="106899" y="27814"/>
                    <a:pt x="119999" y="48476"/>
                    <a:pt x="119999" y="73112"/>
                  </a:cubicBezTo>
                  <a:cubicBezTo>
                    <a:pt x="119999" y="99337"/>
                    <a:pt x="106375" y="120000"/>
                    <a:pt x="89082" y="120000"/>
                  </a:cubicBezTo>
                  <a:close/>
                  <a:moveTo>
                    <a:pt x="23056" y="97748"/>
                  </a:moveTo>
                  <a:cubicBezTo>
                    <a:pt x="88034" y="97748"/>
                    <a:pt x="88034" y="97748"/>
                    <a:pt x="88034" y="97748"/>
                  </a:cubicBezTo>
                  <a:cubicBezTo>
                    <a:pt x="88034" y="97748"/>
                    <a:pt x="88558" y="97748"/>
                    <a:pt x="88558" y="97748"/>
                  </a:cubicBezTo>
                  <a:cubicBezTo>
                    <a:pt x="89082" y="97748"/>
                    <a:pt x="89082" y="97748"/>
                    <a:pt x="89082" y="97748"/>
                  </a:cubicBezTo>
                  <a:cubicBezTo>
                    <a:pt x="97991" y="97748"/>
                    <a:pt x="105327" y="86622"/>
                    <a:pt x="105327" y="73112"/>
                  </a:cubicBezTo>
                  <a:cubicBezTo>
                    <a:pt x="105327" y="59602"/>
                    <a:pt x="97991" y="48476"/>
                    <a:pt x="89082" y="48476"/>
                  </a:cubicBezTo>
                  <a:cubicBezTo>
                    <a:pt x="88558" y="48476"/>
                    <a:pt x="88034" y="48476"/>
                    <a:pt x="87510" y="49271"/>
                  </a:cubicBezTo>
                  <a:cubicBezTo>
                    <a:pt x="84366" y="49271"/>
                    <a:pt x="81746" y="46887"/>
                    <a:pt x="80174" y="42913"/>
                  </a:cubicBezTo>
                  <a:cubicBezTo>
                    <a:pt x="75982" y="30198"/>
                    <a:pt x="67074" y="22251"/>
                    <a:pt x="57641" y="22251"/>
                  </a:cubicBezTo>
                  <a:cubicBezTo>
                    <a:pt x="44017" y="22251"/>
                    <a:pt x="33013" y="38940"/>
                    <a:pt x="33013" y="59602"/>
                  </a:cubicBezTo>
                  <a:cubicBezTo>
                    <a:pt x="33013" y="60397"/>
                    <a:pt x="33013" y="60397"/>
                    <a:pt x="33013" y="60397"/>
                  </a:cubicBezTo>
                  <a:cubicBezTo>
                    <a:pt x="33013" y="61986"/>
                    <a:pt x="33013" y="61986"/>
                    <a:pt x="33013" y="61986"/>
                  </a:cubicBezTo>
                  <a:cubicBezTo>
                    <a:pt x="33013" y="65165"/>
                    <a:pt x="31965" y="68344"/>
                    <a:pt x="30393" y="70728"/>
                  </a:cubicBezTo>
                  <a:cubicBezTo>
                    <a:pt x="28820" y="72317"/>
                    <a:pt x="26724" y="73907"/>
                    <a:pt x="24104" y="73112"/>
                  </a:cubicBezTo>
                  <a:cubicBezTo>
                    <a:pt x="23580" y="73112"/>
                    <a:pt x="23580" y="73112"/>
                    <a:pt x="23056" y="73112"/>
                  </a:cubicBezTo>
                  <a:cubicBezTo>
                    <a:pt x="18340" y="73112"/>
                    <a:pt x="14672" y="78675"/>
                    <a:pt x="14672" y="85033"/>
                  </a:cubicBezTo>
                  <a:cubicBezTo>
                    <a:pt x="14672" y="92185"/>
                    <a:pt x="18340" y="97748"/>
                    <a:pt x="23056" y="97748"/>
                  </a:cubicBezTo>
                  <a:cubicBezTo>
                    <a:pt x="23056" y="97748"/>
                    <a:pt x="23056" y="97748"/>
                    <a:pt x="23056" y="97748"/>
                  </a:cubicBezTo>
                  <a:close/>
                </a:path>
              </a:pathLst>
            </a:custGeom>
            <a:solidFill>
              <a:schemeClr val="accent1"/>
            </a:solidFill>
            <a:ln w="25400"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58" name="Shape 58"/>
          <p:cNvSpPr txBox="1"/>
          <p:nvPr/>
        </p:nvSpPr>
        <p:spPr>
          <a:xfrm>
            <a:off x="1888198" y="4457163"/>
            <a:ext cx="2117547" cy="527937"/>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sp>
        <p:nvSpPr>
          <p:cNvPr id="59" name="Shape 59"/>
          <p:cNvSpPr txBox="1"/>
          <p:nvPr/>
        </p:nvSpPr>
        <p:spPr>
          <a:xfrm>
            <a:off x="4893143" y="4457163"/>
            <a:ext cx="2275692" cy="527937"/>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sp>
        <p:nvSpPr>
          <p:cNvPr id="60" name="Shape 60"/>
          <p:cNvSpPr txBox="1"/>
          <p:nvPr/>
        </p:nvSpPr>
        <p:spPr>
          <a:xfrm>
            <a:off x="8065644" y="4457162"/>
            <a:ext cx="2066976" cy="756311"/>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grpSp>
        <p:nvGrpSpPr>
          <p:cNvPr id="61" name="Shape 61"/>
          <p:cNvGrpSpPr/>
          <p:nvPr/>
        </p:nvGrpSpPr>
        <p:grpSpPr>
          <a:xfrm>
            <a:off x="1037019" y="4502698"/>
            <a:ext cx="798942" cy="799890"/>
            <a:chOff x="2350" y="2261"/>
            <a:chExt cx="956" cy="957"/>
          </a:xfrm>
        </p:grpSpPr>
        <p:sp>
          <p:nvSpPr>
            <p:cNvPr id="62" name="Shape 62"/>
            <p:cNvSpPr/>
            <p:nvPr/>
          </p:nvSpPr>
          <p:spPr>
            <a:xfrm>
              <a:off x="2350" y="2261"/>
              <a:ext cx="956" cy="957"/>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3" name="Shape 63"/>
            <p:cNvSpPr/>
            <p:nvPr/>
          </p:nvSpPr>
          <p:spPr>
            <a:xfrm>
              <a:off x="2795" y="2484"/>
              <a:ext cx="67" cy="515"/>
            </a:xfrm>
            <a:custGeom>
              <a:avLst/>
              <a:gdLst/>
              <a:ahLst/>
              <a:cxnLst/>
              <a:rect l="0" t="0" r="0" b="0"/>
              <a:pathLst>
                <a:path w="120000" h="120000" extrusionOk="0">
                  <a:moveTo>
                    <a:pt x="59999" y="120000"/>
                  </a:moveTo>
                  <a:cubicBezTo>
                    <a:pt x="29999" y="120000"/>
                    <a:pt x="0" y="116111"/>
                    <a:pt x="0" y="112222"/>
                  </a:cubicBezTo>
                  <a:cubicBezTo>
                    <a:pt x="0" y="7777"/>
                    <a:pt x="0" y="7777"/>
                    <a:pt x="0" y="7777"/>
                  </a:cubicBezTo>
                  <a:cubicBezTo>
                    <a:pt x="0" y="3888"/>
                    <a:pt x="29999" y="0"/>
                    <a:pt x="59999" y="0"/>
                  </a:cubicBezTo>
                  <a:cubicBezTo>
                    <a:pt x="94285" y="0"/>
                    <a:pt x="119999" y="3888"/>
                    <a:pt x="119999" y="7777"/>
                  </a:cubicBezTo>
                  <a:cubicBezTo>
                    <a:pt x="119999" y="112222"/>
                    <a:pt x="119999" y="112222"/>
                    <a:pt x="119999" y="112222"/>
                  </a:cubicBezTo>
                  <a:cubicBezTo>
                    <a:pt x="119999" y="116111"/>
                    <a:pt x="94285" y="120000"/>
                    <a:pt x="5999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4" name="Shape 64"/>
            <p:cNvSpPr/>
            <p:nvPr/>
          </p:nvSpPr>
          <p:spPr>
            <a:xfrm>
              <a:off x="2709" y="2403"/>
              <a:ext cx="241" cy="158"/>
            </a:xfrm>
            <a:custGeom>
              <a:avLst/>
              <a:gdLst/>
              <a:ahLst/>
              <a:cxnLst/>
              <a:rect l="0" t="0" r="0" b="0"/>
              <a:pathLst>
                <a:path w="120000" h="120000" extrusionOk="0">
                  <a:moveTo>
                    <a:pt x="100990" y="118181"/>
                  </a:moveTo>
                  <a:cubicBezTo>
                    <a:pt x="97425" y="118181"/>
                    <a:pt x="92673" y="114545"/>
                    <a:pt x="90297" y="110909"/>
                  </a:cubicBezTo>
                  <a:cubicBezTo>
                    <a:pt x="59405" y="63636"/>
                    <a:pt x="59405" y="63636"/>
                    <a:pt x="59405" y="63636"/>
                  </a:cubicBezTo>
                  <a:cubicBezTo>
                    <a:pt x="29702" y="110909"/>
                    <a:pt x="29702" y="110909"/>
                    <a:pt x="29702" y="110909"/>
                  </a:cubicBezTo>
                  <a:cubicBezTo>
                    <a:pt x="23762" y="120000"/>
                    <a:pt x="13069" y="120000"/>
                    <a:pt x="5940" y="110909"/>
                  </a:cubicBezTo>
                  <a:cubicBezTo>
                    <a:pt x="0" y="100000"/>
                    <a:pt x="0" y="83636"/>
                    <a:pt x="5940" y="74545"/>
                  </a:cubicBezTo>
                  <a:cubicBezTo>
                    <a:pt x="47524" y="10909"/>
                    <a:pt x="47524" y="10909"/>
                    <a:pt x="47524" y="10909"/>
                  </a:cubicBezTo>
                  <a:cubicBezTo>
                    <a:pt x="54653" y="1818"/>
                    <a:pt x="65346" y="0"/>
                    <a:pt x="71287" y="10909"/>
                  </a:cubicBezTo>
                  <a:cubicBezTo>
                    <a:pt x="112871" y="74545"/>
                    <a:pt x="112871" y="74545"/>
                    <a:pt x="112871" y="74545"/>
                  </a:cubicBezTo>
                  <a:cubicBezTo>
                    <a:pt x="120000" y="83636"/>
                    <a:pt x="120000" y="100000"/>
                    <a:pt x="112871" y="110909"/>
                  </a:cubicBezTo>
                  <a:cubicBezTo>
                    <a:pt x="110495" y="114545"/>
                    <a:pt x="105742" y="118181"/>
                    <a:pt x="100990" y="11818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5" name="Shape 65"/>
            <p:cNvSpPr/>
            <p:nvPr/>
          </p:nvSpPr>
          <p:spPr>
            <a:xfrm>
              <a:off x="2709" y="2918"/>
              <a:ext cx="241" cy="152"/>
            </a:xfrm>
            <a:custGeom>
              <a:avLst/>
              <a:gdLst/>
              <a:ahLst/>
              <a:cxnLst/>
              <a:rect l="0" t="0" r="0" b="0"/>
              <a:pathLst>
                <a:path w="120000" h="120000" extrusionOk="0">
                  <a:moveTo>
                    <a:pt x="59405" y="120000"/>
                  </a:moveTo>
                  <a:cubicBezTo>
                    <a:pt x="55841" y="120000"/>
                    <a:pt x="51089" y="118125"/>
                    <a:pt x="47524" y="112500"/>
                  </a:cubicBezTo>
                  <a:cubicBezTo>
                    <a:pt x="5940" y="46875"/>
                    <a:pt x="5940" y="46875"/>
                    <a:pt x="5940" y="46875"/>
                  </a:cubicBezTo>
                  <a:cubicBezTo>
                    <a:pt x="0" y="37500"/>
                    <a:pt x="0" y="20625"/>
                    <a:pt x="5940" y="9375"/>
                  </a:cubicBezTo>
                  <a:cubicBezTo>
                    <a:pt x="13069" y="0"/>
                    <a:pt x="23762" y="0"/>
                    <a:pt x="29702" y="9375"/>
                  </a:cubicBezTo>
                  <a:cubicBezTo>
                    <a:pt x="59405" y="58125"/>
                    <a:pt x="59405" y="58125"/>
                    <a:pt x="59405" y="58125"/>
                  </a:cubicBezTo>
                  <a:cubicBezTo>
                    <a:pt x="90297" y="9375"/>
                    <a:pt x="90297" y="9375"/>
                    <a:pt x="90297" y="9375"/>
                  </a:cubicBezTo>
                  <a:cubicBezTo>
                    <a:pt x="96237" y="0"/>
                    <a:pt x="106930" y="0"/>
                    <a:pt x="112871" y="9375"/>
                  </a:cubicBezTo>
                  <a:cubicBezTo>
                    <a:pt x="120000" y="20625"/>
                    <a:pt x="120000" y="37500"/>
                    <a:pt x="112871" y="46875"/>
                  </a:cubicBezTo>
                  <a:cubicBezTo>
                    <a:pt x="71287" y="112500"/>
                    <a:pt x="71287" y="112500"/>
                    <a:pt x="71287" y="112500"/>
                  </a:cubicBezTo>
                  <a:cubicBezTo>
                    <a:pt x="68910" y="118125"/>
                    <a:pt x="64158" y="120000"/>
                    <a:pt x="59405"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6" name="Shape 66"/>
            <p:cNvSpPr/>
            <p:nvPr/>
          </p:nvSpPr>
          <p:spPr>
            <a:xfrm>
              <a:off x="2571" y="2706"/>
              <a:ext cx="512" cy="66"/>
            </a:xfrm>
            <a:custGeom>
              <a:avLst/>
              <a:gdLst/>
              <a:ahLst/>
              <a:cxnLst/>
              <a:rect l="0" t="0" r="0" b="0"/>
              <a:pathLst>
                <a:path w="120000" h="120000" extrusionOk="0">
                  <a:moveTo>
                    <a:pt x="112186" y="119999"/>
                  </a:moveTo>
                  <a:cubicBezTo>
                    <a:pt x="7813" y="119999"/>
                    <a:pt x="7813" y="119999"/>
                    <a:pt x="7813" y="119999"/>
                  </a:cubicBezTo>
                  <a:cubicBezTo>
                    <a:pt x="3348" y="119999"/>
                    <a:pt x="0" y="94285"/>
                    <a:pt x="0" y="59999"/>
                  </a:cubicBezTo>
                  <a:cubicBezTo>
                    <a:pt x="0" y="25714"/>
                    <a:pt x="3348" y="0"/>
                    <a:pt x="7813" y="0"/>
                  </a:cubicBezTo>
                  <a:cubicBezTo>
                    <a:pt x="112186" y="0"/>
                    <a:pt x="112186" y="0"/>
                    <a:pt x="112186" y="0"/>
                  </a:cubicBezTo>
                  <a:cubicBezTo>
                    <a:pt x="116651" y="0"/>
                    <a:pt x="120000" y="25714"/>
                    <a:pt x="120000" y="59999"/>
                  </a:cubicBezTo>
                  <a:cubicBezTo>
                    <a:pt x="120000" y="94285"/>
                    <a:pt x="116651" y="119999"/>
                    <a:pt x="112186"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7" name="Shape 67"/>
            <p:cNvSpPr/>
            <p:nvPr/>
          </p:nvSpPr>
          <p:spPr>
            <a:xfrm>
              <a:off x="3007" y="2618"/>
              <a:ext cx="154" cy="238"/>
            </a:xfrm>
            <a:custGeom>
              <a:avLst/>
              <a:gdLst/>
              <a:ahLst/>
              <a:cxnLst/>
              <a:rect l="0" t="0" r="0" b="0"/>
              <a:pathLst>
                <a:path w="120000" h="120000" extrusionOk="0">
                  <a:moveTo>
                    <a:pt x="29538" y="120000"/>
                  </a:moveTo>
                  <a:cubicBezTo>
                    <a:pt x="22153" y="120000"/>
                    <a:pt x="14769" y="118800"/>
                    <a:pt x="11076" y="115200"/>
                  </a:cubicBezTo>
                  <a:cubicBezTo>
                    <a:pt x="0" y="109200"/>
                    <a:pt x="0" y="98400"/>
                    <a:pt x="11076" y="91200"/>
                  </a:cubicBezTo>
                  <a:cubicBezTo>
                    <a:pt x="57230" y="61200"/>
                    <a:pt x="57230" y="61200"/>
                    <a:pt x="57230" y="61200"/>
                  </a:cubicBezTo>
                  <a:cubicBezTo>
                    <a:pt x="11076" y="31200"/>
                    <a:pt x="11076" y="31200"/>
                    <a:pt x="11076" y="31200"/>
                  </a:cubicBezTo>
                  <a:cubicBezTo>
                    <a:pt x="0" y="24000"/>
                    <a:pt x="0" y="13200"/>
                    <a:pt x="11076" y="7200"/>
                  </a:cubicBezTo>
                  <a:cubicBezTo>
                    <a:pt x="20307" y="0"/>
                    <a:pt x="36923" y="0"/>
                    <a:pt x="46153" y="7200"/>
                  </a:cubicBezTo>
                  <a:cubicBezTo>
                    <a:pt x="112615" y="49200"/>
                    <a:pt x="112615" y="49200"/>
                    <a:pt x="112615" y="49200"/>
                  </a:cubicBezTo>
                  <a:cubicBezTo>
                    <a:pt x="116307" y="52800"/>
                    <a:pt x="120000" y="56400"/>
                    <a:pt x="120000" y="61200"/>
                  </a:cubicBezTo>
                  <a:cubicBezTo>
                    <a:pt x="120000" y="66000"/>
                    <a:pt x="116307" y="69600"/>
                    <a:pt x="112615" y="73200"/>
                  </a:cubicBezTo>
                  <a:cubicBezTo>
                    <a:pt x="46153" y="115200"/>
                    <a:pt x="46153" y="115200"/>
                    <a:pt x="46153" y="115200"/>
                  </a:cubicBezTo>
                  <a:cubicBezTo>
                    <a:pt x="42461" y="118800"/>
                    <a:pt x="35076" y="120000"/>
                    <a:pt x="29538"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8" name="Shape 68"/>
            <p:cNvSpPr/>
            <p:nvPr/>
          </p:nvSpPr>
          <p:spPr>
            <a:xfrm>
              <a:off x="2495" y="2618"/>
              <a:ext cx="157" cy="238"/>
            </a:xfrm>
            <a:custGeom>
              <a:avLst/>
              <a:gdLst/>
              <a:ahLst/>
              <a:cxnLst/>
              <a:rect l="0" t="0" r="0" b="0"/>
              <a:pathLst>
                <a:path w="120000" h="120000" extrusionOk="0">
                  <a:moveTo>
                    <a:pt x="90909" y="120000"/>
                  </a:moveTo>
                  <a:cubicBezTo>
                    <a:pt x="85454" y="120000"/>
                    <a:pt x="78181" y="118800"/>
                    <a:pt x="72727" y="115200"/>
                  </a:cubicBezTo>
                  <a:cubicBezTo>
                    <a:pt x="9090" y="73200"/>
                    <a:pt x="9090" y="73200"/>
                    <a:pt x="9090" y="73200"/>
                  </a:cubicBezTo>
                  <a:cubicBezTo>
                    <a:pt x="0" y="66000"/>
                    <a:pt x="0" y="56400"/>
                    <a:pt x="9090" y="49200"/>
                  </a:cubicBezTo>
                  <a:cubicBezTo>
                    <a:pt x="72727" y="7200"/>
                    <a:pt x="72727" y="7200"/>
                    <a:pt x="72727" y="7200"/>
                  </a:cubicBezTo>
                  <a:cubicBezTo>
                    <a:pt x="83636" y="0"/>
                    <a:pt x="100000" y="0"/>
                    <a:pt x="109090" y="7200"/>
                  </a:cubicBezTo>
                  <a:cubicBezTo>
                    <a:pt x="120000" y="13200"/>
                    <a:pt x="120000" y="24000"/>
                    <a:pt x="109090" y="31200"/>
                  </a:cubicBezTo>
                  <a:cubicBezTo>
                    <a:pt x="63636" y="61200"/>
                    <a:pt x="63636" y="61200"/>
                    <a:pt x="63636" y="61200"/>
                  </a:cubicBezTo>
                  <a:cubicBezTo>
                    <a:pt x="109090" y="91200"/>
                    <a:pt x="109090" y="91200"/>
                    <a:pt x="109090" y="91200"/>
                  </a:cubicBezTo>
                  <a:cubicBezTo>
                    <a:pt x="120000" y="98400"/>
                    <a:pt x="120000" y="109200"/>
                    <a:pt x="109090" y="115200"/>
                  </a:cubicBezTo>
                  <a:cubicBezTo>
                    <a:pt x="103636" y="118800"/>
                    <a:pt x="98181" y="120000"/>
                    <a:pt x="9090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69" name="Shape 69"/>
          <p:cNvSpPr/>
          <p:nvPr/>
        </p:nvSpPr>
        <p:spPr>
          <a:xfrm>
            <a:off x="5788183"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70" name="Shape 70"/>
          <p:cNvSpPr/>
          <p:nvPr/>
        </p:nvSpPr>
        <p:spPr>
          <a:xfrm>
            <a:off x="9733148"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71" name="Shape 71"/>
          <p:cNvSpPr txBox="1">
            <a:spLocks noGrp="1"/>
          </p:cNvSpPr>
          <p:nvPr>
            <p:ph type="body" idx="1"/>
          </p:nvPr>
        </p:nvSpPr>
        <p:spPr>
          <a:xfrm>
            <a:off x="1017816" y="2671012"/>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2" name="Shape 72"/>
          <p:cNvSpPr txBox="1">
            <a:spLocks noGrp="1"/>
          </p:cNvSpPr>
          <p:nvPr>
            <p:ph type="body" idx="2"/>
          </p:nvPr>
        </p:nvSpPr>
        <p:spPr>
          <a:xfrm>
            <a:off x="1260597" y="3066149"/>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3" name="Shape 73"/>
          <p:cNvSpPr txBox="1">
            <a:spLocks noGrp="1"/>
          </p:cNvSpPr>
          <p:nvPr>
            <p:ph type="body" idx="3"/>
          </p:nvPr>
        </p:nvSpPr>
        <p:spPr>
          <a:xfrm>
            <a:off x="4900599" y="2671758"/>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4" name="Shape 74"/>
          <p:cNvSpPr txBox="1">
            <a:spLocks noGrp="1"/>
          </p:cNvSpPr>
          <p:nvPr>
            <p:ph type="body" idx="4"/>
          </p:nvPr>
        </p:nvSpPr>
        <p:spPr>
          <a:xfrm>
            <a:off x="5142603" y="3066894"/>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5" name="Shape 75"/>
          <p:cNvSpPr txBox="1">
            <a:spLocks noGrp="1"/>
          </p:cNvSpPr>
          <p:nvPr>
            <p:ph type="body" idx="5"/>
          </p:nvPr>
        </p:nvSpPr>
        <p:spPr>
          <a:xfrm>
            <a:off x="8845564" y="2675867"/>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6" name="Shape 76"/>
          <p:cNvSpPr txBox="1">
            <a:spLocks noGrp="1"/>
          </p:cNvSpPr>
          <p:nvPr>
            <p:ph type="body" idx="6"/>
          </p:nvPr>
        </p:nvSpPr>
        <p:spPr>
          <a:xfrm>
            <a:off x="9087568" y="3071002"/>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body" idx="7"/>
          </p:nvPr>
        </p:nvSpPr>
        <p:spPr>
          <a:xfrm>
            <a:off x="18710" y="3802563"/>
            <a:ext cx="12173324" cy="547893"/>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1pPr>
            <a:lvl2pPr marL="0" marR="0" lvl="1"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2pPr>
            <a:lvl3pPr marL="0" marR="0" lvl="2"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3pPr>
            <a:lvl4pPr marL="0" marR="0" lvl="3"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4pPr>
            <a:lvl5pPr marL="0" marR="0" lvl="4"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8" name="Shape 78"/>
          <p:cNvSpPr txBox="1">
            <a:spLocks noGrp="1"/>
          </p:cNvSpPr>
          <p:nvPr>
            <p:ph type="body" idx="8"/>
          </p:nvPr>
        </p:nvSpPr>
        <p:spPr>
          <a:xfrm>
            <a:off x="21076"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9" name="Shape 79"/>
          <p:cNvSpPr txBox="1">
            <a:spLocks noGrp="1"/>
          </p:cNvSpPr>
          <p:nvPr>
            <p:ph type="body" idx="9"/>
          </p:nvPr>
        </p:nvSpPr>
        <p:spPr>
          <a:xfrm>
            <a:off x="116658"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0" name="Shape 80"/>
          <p:cNvSpPr txBox="1">
            <a:spLocks noGrp="1"/>
          </p:cNvSpPr>
          <p:nvPr>
            <p:ph type="body" idx="13"/>
          </p:nvPr>
        </p:nvSpPr>
        <p:spPr>
          <a:xfrm>
            <a:off x="3048718"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1" name="Shape 81"/>
          <p:cNvSpPr txBox="1">
            <a:spLocks noGrp="1"/>
          </p:cNvSpPr>
          <p:nvPr>
            <p:ph type="body" idx="14"/>
          </p:nvPr>
        </p:nvSpPr>
        <p:spPr>
          <a:xfrm>
            <a:off x="3166187"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2" name="Shape 82"/>
          <p:cNvSpPr txBox="1">
            <a:spLocks noGrp="1"/>
          </p:cNvSpPr>
          <p:nvPr>
            <p:ph type="body" idx="15"/>
          </p:nvPr>
        </p:nvSpPr>
        <p:spPr>
          <a:xfrm>
            <a:off x="6170735"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3" name="Shape 83"/>
          <p:cNvSpPr txBox="1">
            <a:spLocks noGrp="1"/>
          </p:cNvSpPr>
          <p:nvPr>
            <p:ph type="body" idx="16"/>
          </p:nvPr>
        </p:nvSpPr>
        <p:spPr>
          <a:xfrm>
            <a:off x="6288203"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4" name="Shape 84"/>
          <p:cNvSpPr txBox="1">
            <a:spLocks noGrp="1"/>
          </p:cNvSpPr>
          <p:nvPr>
            <p:ph type="body" idx="17"/>
          </p:nvPr>
        </p:nvSpPr>
        <p:spPr>
          <a:xfrm>
            <a:off x="9233519"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5" name="Shape 85"/>
          <p:cNvSpPr txBox="1">
            <a:spLocks noGrp="1"/>
          </p:cNvSpPr>
          <p:nvPr>
            <p:ph type="body" idx="18"/>
          </p:nvPr>
        </p:nvSpPr>
        <p:spPr>
          <a:xfrm>
            <a:off x="9350987"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pic>
        <p:nvPicPr>
          <p:cNvPr id="86" name="Shape 86"/>
          <p:cNvPicPr preferRelativeResize="0"/>
          <p:nvPr/>
        </p:nvPicPr>
        <p:blipFill rotWithShape="1">
          <a:blip r:embed="rId2">
            <a:alphaModFix/>
          </a:blip>
          <a:srcRect/>
          <a:stretch/>
        </p:blipFill>
        <p:spPr>
          <a:xfrm>
            <a:off x="1088093" y="6268081"/>
            <a:ext cx="1691517" cy="759270"/>
          </a:xfrm>
          <a:prstGeom prst="rect">
            <a:avLst/>
          </a:prstGeom>
          <a:noFill/>
          <a:ln>
            <a:noFill/>
          </a:ln>
        </p:spPr>
      </p:pic>
    </p:spTree>
    <p:extLst>
      <p:ext uri="{BB962C8B-B14F-4D97-AF65-F5344CB8AC3E}">
        <p14:creationId xmlns:p14="http://schemas.microsoft.com/office/powerpoint/2010/main" val="230371033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83440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0437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8954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283843285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41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8/25/2018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4408197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7152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123243016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392060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122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A – Blank">
    <p:spTree>
      <p:nvGrpSpPr>
        <p:cNvPr id="1" name="Shape 87"/>
        <p:cNvGrpSpPr/>
        <p:nvPr/>
      </p:nvGrpSpPr>
      <p:grpSpPr>
        <a:xfrm>
          <a:off x="0" y="0"/>
          <a:ext cx="0" cy="0"/>
          <a:chOff x="0" y="0"/>
          <a:chExt cx="0" cy="0"/>
        </a:xfrm>
      </p:grpSpPr>
    </p:spTree>
    <p:extLst>
      <p:ext uri="{BB962C8B-B14F-4D97-AF65-F5344CB8AC3E}">
        <p14:creationId xmlns:p14="http://schemas.microsoft.com/office/powerpoint/2010/main" val="183585689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89042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61011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226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981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7740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7610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262053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742169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0634840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79253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 – Intro">
    <p:spTree>
      <p:nvGrpSpPr>
        <p:cNvPr id="1" name="Shape 88"/>
        <p:cNvGrpSpPr/>
        <p:nvPr/>
      </p:nvGrpSpPr>
      <p:grpSpPr>
        <a:xfrm>
          <a:off x="0" y="0"/>
          <a:ext cx="0" cy="0"/>
          <a:chOff x="0" y="0"/>
          <a:chExt cx="0" cy="0"/>
        </a:xfrm>
      </p:grpSpPr>
      <p:sp>
        <p:nvSpPr>
          <p:cNvPr id="89" name="Shape 89"/>
          <p:cNvSpPr/>
          <p:nvPr/>
        </p:nvSpPr>
        <p:spPr>
          <a:xfrm>
            <a:off x="4" y="0"/>
            <a:ext cx="4088000" cy="6858000"/>
          </a:xfrm>
          <a:prstGeom prst="rect">
            <a:avLst/>
          </a:prstGeom>
          <a:solidFill>
            <a:schemeClr val="lt2"/>
          </a:solidFill>
          <a:ln>
            <a:noFill/>
          </a:ln>
        </p:spPr>
        <p:txBody>
          <a:bodyPr wrap="square" lIns="121244" tIns="121244" rIns="121244" bIns="121244" anchor="ctr" anchorCtr="0">
            <a:noAutofit/>
          </a:bodyPr>
          <a:lstStyle/>
          <a:p>
            <a:pPr marL="0" marR="0" lvl="0" indent="-118273"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sp>
        <p:nvSpPr>
          <p:cNvPr id="90" name="Shape 90"/>
          <p:cNvSpPr txBox="1">
            <a:spLocks noGrp="1"/>
          </p:cNvSpPr>
          <p:nvPr>
            <p:ph type="title"/>
          </p:nvPr>
        </p:nvSpPr>
        <p:spPr>
          <a:xfrm>
            <a:off x="257800" y="732833"/>
            <a:ext cx="3668400" cy="1965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333" b="1" i="0" u="none" strike="noStrike" cap="none">
                <a:solidFill>
                  <a:schemeClr val="dk1"/>
                </a:solidFill>
                <a:latin typeface="Proxima Nova"/>
                <a:ea typeface="Proxima Nova"/>
                <a:cs typeface="Proxima Nova"/>
                <a:sym typeface="Proxima Nova"/>
              </a:defRPr>
            </a:lvl1pPr>
            <a:lvl2pPr lvl="1" indent="0" rtl="0">
              <a:spcBef>
                <a:spcPts val="0"/>
              </a:spcBef>
              <a:buSzPct val="100000"/>
              <a:buFont typeface="Arial"/>
              <a:buNone/>
              <a:defRPr sz="3333"/>
            </a:lvl2pPr>
            <a:lvl3pPr lvl="2" indent="0" rtl="0">
              <a:spcBef>
                <a:spcPts val="0"/>
              </a:spcBef>
              <a:buSzPct val="100000"/>
              <a:buFont typeface="Arial"/>
              <a:buNone/>
              <a:defRPr sz="3333"/>
            </a:lvl3pPr>
            <a:lvl4pPr lvl="3" indent="0" rtl="0">
              <a:spcBef>
                <a:spcPts val="0"/>
              </a:spcBef>
              <a:buSzPct val="100000"/>
              <a:buFont typeface="Arial"/>
              <a:buNone/>
              <a:defRPr sz="3333"/>
            </a:lvl4pPr>
            <a:lvl5pPr lvl="4" indent="0" rtl="0">
              <a:spcBef>
                <a:spcPts val="0"/>
              </a:spcBef>
              <a:buSzPct val="100000"/>
              <a:buFont typeface="Arial"/>
              <a:buNone/>
              <a:defRPr sz="3333"/>
            </a:lvl5pPr>
            <a:lvl6pPr lvl="5" indent="0" rtl="0">
              <a:spcBef>
                <a:spcPts val="0"/>
              </a:spcBef>
              <a:buSzPct val="100000"/>
              <a:buFont typeface="Arial"/>
              <a:buNone/>
              <a:defRPr sz="3333"/>
            </a:lvl6pPr>
            <a:lvl7pPr lvl="6" indent="0" rtl="0">
              <a:spcBef>
                <a:spcPts val="0"/>
              </a:spcBef>
              <a:buSzPct val="100000"/>
              <a:buFont typeface="Arial"/>
              <a:buNone/>
              <a:defRPr sz="3333"/>
            </a:lvl7pPr>
            <a:lvl8pPr lvl="7" indent="0" rtl="0">
              <a:spcBef>
                <a:spcPts val="0"/>
              </a:spcBef>
              <a:buSzPct val="100000"/>
              <a:buFont typeface="Arial"/>
              <a:buNone/>
              <a:defRPr sz="3333"/>
            </a:lvl8pPr>
            <a:lvl9pPr lvl="8" indent="0" rtl="0">
              <a:spcBef>
                <a:spcPts val="0"/>
              </a:spcBef>
              <a:buSzPct val="100000"/>
              <a:buFont typeface="Arial"/>
              <a:buNone/>
              <a:defRPr sz="3333"/>
            </a:lvl9pPr>
          </a:lstStyle>
          <a:p>
            <a:endParaRPr/>
          </a:p>
        </p:txBody>
      </p:sp>
      <p:cxnSp>
        <p:nvCxnSpPr>
          <p:cNvPr id="91" name="Shape 91"/>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grpSp>
        <p:nvGrpSpPr>
          <p:cNvPr id="92" name="Shape 92"/>
          <p:cNvGrpSpPr/>
          <p:nvPr/>
        </p:nvGrpSpPr>
        <p:grpSpPr>
          <a:xfrm>
            <a:off x="383367" y="6479400"/>
            <a:ext cx="846552" cy="198288"/>
            <a:chOff x="1841475" y="2392725"/>
            <a:chExt cx="3928925" cy="920275"/>
          </a:xfrm>
        </p:grpSpPr>
        <p:sp>
          <p:nvSpPr>
            <p:cNvPr id="93" name="Shape 93"/>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4" name="Shape 94"/>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5" name="Shape 95"/>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6" name="Shape 96"/>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7" name="Shape 97"/>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8" name="Shape 98"/>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9" name="Shape 99"/>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100" name="Shape 100"/>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cxnSp>
        <p:nvCxnSpPr>
          <p:cNvPr id="101" name="Shape 101"/>
          <p:cNvCxnSpPr/>
          <p:nvPr/>
        </p:nvCxnSpPr>
        <p:spPr>
          <a:xfrm rot="10800000">
            <a:off x="394304" y="2842555"/>
            <a:ext cx="699600" cy="0"/>
          </a:xfrm>
          <a:prstGeom prst="straightConnector1">
            <a:avLst/>
          </a:prstGeom>
          <a:noFill/>
          <a:ln w="28575" cap="flat" cmpd="sng">
            <a:solidFill>
              <a:schemeClr val="dk1"/>
            </a:solidFill>
            <a:prstDash val="solid"/>
            <a:round/>
            <a:headEnd type="none" w="med" len="med"/>
            <a:tailEnd type="none" w="med" len="med"/>
          </a:ln>
        </p:spPr>
      </p:cxnSp>
      <p:sp>
        <p:nvSpPr>
          <p:cNvPr id="102" name="Shape 102"/>
          <p:cNvSpPr txBox="1">
            <a:spLocks noGrp="1"/>
          </p:cNvSpPr>
          <p:nvPr>
            <p:ph type="subTitle" idx="1"/>
          </p:nvPr>
        </p:nvSpPr>
        <p:spPr>
          <a:xfrm>
            <a:off x="257800" y="3032400"/>
            <a:ext cx="3668400" cy="1993600"/>
          </a:xfrm>
          <a:prstGeom prst="rect">
            <a:avLst/>
          </a:prstGeom>
          <a:noFill/>
          <a:ln>
            <a:noFill/>
          </a:ln>
        </p:spPr>
        <p:txBody>
          <a:bodyPr wrap="square" lIns="91425" tIns="91425" rIns="91425" bIns="91425" anchor="t" anchorCtr="0"/>
          <a:lstStyle>
            <a:lvl1pPr marL="0" marR="0" lvl="0" indent="0" algn="l" rtl="0">
              <a:lnSpc>
                <a:spcPct val="110000"/>
              </a:lnSpc>
              <a:spcBef>
                <a:spcPts val="0"/>
              </a:spcBef>
              <a:spcAft>
                <a:spcPts val="2000"/>
              </a:spcAft>
              <a:buClr>
                <a:srgbClr val="FFFFFF"/>
              </a:buClr>
              <a:buSzPct val="100000"/>
              <a:buFont typeface="Proxima Nova"/>
              <a:buNone/>
              <a:defRPr sz="1765"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5080900" y="732836"/>
            <a:ext cx="6729600" cy="5493600"/>
          </a:xfrm>
          <a:prstGeom prst="rect">
            <a:avLst/>
          </a:prstGeom>
          <a:noFill/>
          <a:ln>
            <a:noFill/>
          </a:ln>
        </p:spPr>
        <p:txBody>
          <a:bodyPr wrap="square" lIns="91425" tIns="91425" rIns="91425" bIns="91425" anchor="t" anchorCtr="0"/>
          <a:lstStyle>
            <a:lvl1pPr marL="0" marR="0" lvl="0"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1pPr>
            <a:lvl2pPr marL="0" marR="0" lvl="1"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2pPr>
            <a:lvl3pPr marL="0" marR="0" lvl="2"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3pPr>
            <a:lvl4pPr marL="0" marR="0" lvl="3"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4pPr>
            <a:lvl5pPr marL="0" marR="0" lvl="4"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5pPr>
            <a:lvl6pPr marL="0" marR="0" lvl="5"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6pPr>
            <a:lvl7pPr marL="0" marR="0" lvl="6"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7pPr>
            <a:lvl8pPr marL="0" marR="0" lvl="7"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8pPr>
            <a:lvl9pPr marL="0" marR="0" lvl="8"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9pPr>
          </a:lstStyle>
          <a:p>
            <a:endParaRPr/>
          </a:p>
        </p:txBody>
      </p:sp>
      <p:pic>
        <p:nvPicPr>
          <p:cNvPr id="104" name="Shape 104" descr="Microsoft-White-1.png"/>
          <p:cNvPicPr preferRelativeResize="0"/>
          <p:nvPr/>
        </p:nvPicPr>
        <p:blipFill rotWithShape="1">
          <a:blip r:embed="rId2">
            <a:alphaModFix/>
          </a:blip>
          <a:srcRect t="25329" b="15813"/>
          <a:stretch/>
        </p:blipFill>
        <p:spPr>
          <a:xfrm>
            <a:off x="1389769" y="6383755"/>
            <a:ext cx="1789981" cy="389013"/>
          </a:xfrm>
          <a:prstGeom prst="rect">
            <a:avLst/>
          </a:prstGeom>
          <a:noFill/>
          <a:ln>
            <a:noFill/>
          </a:ln>
        </p:spPr>
      </p:pic>
    </p:spTree>
    <p:extLst>
      <p:ext uri="{BB962C8B-B14F-4D97-AF65-F5344CB8AC3E}">
        <p14:creationId xmlns:p14="http://schemas.microsoft.com/office/powerpoint/2010/main" val="89789919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251666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6394468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061427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3372706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0431494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464893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73996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269325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16246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829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800335"/>
            <a:ext cx="2004978" cy="428284"/>
          </a:xfrm>
          <a:prstGeom prst="rect">
            <a:avLst/>
          </a:prstGeom>
        </p:spPr>
      </p:pic>
    </p:spTree>
    <p:extLst>
      <p:ext uri="{BB962C8B-B14F-4D97-AF65-F5344CB8AC3E}">
        <p14:creationId xmlns:p14="http://schemas.microsoft.com/office/powerpoint/2010/main" val="203279013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Page">
    <p:spTree>
      <p:nvGrpSpPr>
        <p:cNvPr id="1" name="Shape 312"/>
        <p:cNvGrpSpPr/>
        <p:nvPr/>
      </p:nvGrpSpPr>
      <p:grpSpPr>
        <a:xfrm>
          <a:off x="0" y="0"/>
          <a:ext cx="0" cy="0"/>
          <a:chOff x="0" y="0"/>
          <a:chExt cx="0" cy="0"/>
        </a:xfrm>
      </p:grpSpPr>
      <p:sp>
        <p:nvSpPr>
          <p:cNvPr id="313" name="Shape 313"/>
          <p:cNvSpPr/>
          <p:nvPr/>
        </p:nvSpPr>
        <p:spPr>
          <a:xfrm>
            <a:off x="0" y="0"/>
            <a:ext cx="12192000" cy="71998"/>
          </a:xfrm>
          <a:prstGeom prst="rect">
            <a:avLst/>
          </a:prstGeom>
          <a:solidFill>
            <a:srgbClr val="008774"/>
          </a:solidFill>
          <a:ln>
            <a:noFill/>
          </a:ln>
        </p:spPr>
        <p:txBody>
          <a:bodyPr wrap="square" lIns="121881" tIns="60928" rIns="121881" bIns="60928" anchor="ctr" anchorCtr="0">
            <a:noAutofit/>
          </a:bodyPr>
          <a:lstStyle/>
          <a:p>
            <a:pPr marL="0" marR="0" lvl="0" indent="-149398" algn="ctr" rtl="0">
              <a:spcBef>
                <a:spcPts val="0"/>
              </a:spcBef>
              <a:buClr>
                <a:srgbClr val="000000"/>
              </a:buClr>
              <a:buSzPct val="100000"/>
              <a:buFont typeface="Arial"/>
              <a:buNone/>
            </a:pPr>
            <a:endParaRPr sz="2353">
              <a:solidFill>
                <a:srgbClr val="FFFFFF"/>
              </a:solidFill>
              <a:latin typeface="Arial"/>
              <a:ea typeface="Arial"/>
              <a:cs typeface="Arial"/>
              <a:sym typeface="Arial"/>
            </a:endParaRPr>
          </a:p>
        </p:txBody>
      </p:sp>
      <p:pic>
        <p:nvPicPr>
          <p:cNvPr id="314" name="Shape 314"/>
          <p:cNvPicPr preferRelativeResize="0"/>
          <p:nvPr/>
        </p:nvPicPr>
        <p:blipFill rotWithShape="1">
          <a:blip r:embed="rId2">
            <a:alphaModFix/>
          </a:blip>
          <a:srcRect/>
          <a:stretch/>
        </p:blipFill>
        <p:spPr>
          <a:xfrm>
            <a:off x="11030372" y="6473435"/>
            <a:ext cx="975198" cy="228362"/>
          </a:xfrm>
          <a:prstGeom prst="rect">
            <a:avLst/>
          </a:prstGeom>
          <a:noFill/>
          <a:ln>
            <a:noFill/>
          </a:ln>
        </p:spPr>
      </p:pic>
      <p:sp>
        <p:nvSpPr>
          <p:cNvPr id="315" name="Shape 315"/>
          <p:cNvSpPr txBox="1">
            <a:spLocks noGrp="1"/>
          </p:cNvSpPr>
          <p:nvPr>
            <p:ph type="subTitle" idx="1"/>
          </p:nvPr>
        </p:nvSpPr>
        <p:spPr>
          <a:xfrm>
            <a:off x="487681" y="832934"/>
            <a:ext cx="11216640" cy="722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595959"/>
              </a:buClr>
              <a:buSzPct val="100000"/>
              <a:buFont typeface="Arial"/>
              <a:buNone/>
              <a:defRPr sz="2353" b="0" i="0" u="none" strike="noStrike" cap="none">
                <a:solidFill>
                  <a:srgbClr val="595959"/>
                </a:solidFill>
                <a:latin typeface="Arial"/>
                <a:ea typeface="Arial"/>
                <a:cs typeface="Arial"/>
                <a:sym typeface="Arial"/>
              </a:defRPr>
            </a:lvl1pPr>
            <a:lvl2pPr marL="609543" marR="0" lvl="1" indent="-11951"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1219085" marR="0" lvl="2" indent="-11453"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1828628" marR="0" lvl="3" indent="-10956"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2438171" marR="0" lvl="4" indent="-10457"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3047713" marR="0" lvl="5" indent="-996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3657256" marR="0" lvl="6" indent="-9462"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4266799" marR="0" lvl="7" indent="-8964"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4876342" marR="0" lvl="8" indent="-8465"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316" name="Shape 316"/>
          <p:cNvSpPr txBox="1">
            <a:spLocks noGrp="1"/>
          </p:cNvSpPr>
          <p:nvPr>
            <p:ph type="title"/>
          </p:nvPr>
        </p:nvSpPr>
        <p:spPr>
          <a:xfrm>
            <a:off x="487680" y="226067"/>
            <a:ext cx="11216640" cy="722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Arial"/>
              <a:buNone/>
              <a:defRPr sz="3725" b="1"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2353"/>
            </a:lvl2pPr>
            <a:lvl3pPr lvl="2" indent="0" rtl="0">
              <a:spcBef>
                <a:spcPts val="0"/>
              </a:spcBef>
              <a:buSzPct val="100000"/>
              <a:buFont typeface="Arial"/>
              <a:buNone/>
              <a:defRPr sz="2353"/>
            </a:lvl3pPr>
            <a:lvl4pPr lvl="3" indent="0" rtl="0">
              <a:spcBef>
                <a:spcPts val="0"/>
              </a:spcBef>
              <a:buSzPct val="100000"/>
              <a:buFont typeface="Arial"/>
              <a:buNone/>
              <a:defRPr sz="2353"/>
            </a:lvl4pPr>
            <a:lvl5pPr lvl="4" indent="0" rtl="0">
              <a:spcBef>
                <a:spcPts val="0"/>
              </a:spcBef>
              <a:buSzPct val="100000"/>
              <a:buFont typeface="Arial"/>
              <a:buNone/>
              <a:defRPr sz="2353"/>
            </a:lvl5pPr>
            <a:lvl6pPr lvl="5" indent="0" rtl="0">
              <a:spcBef>
                <a:spcPts val="0"/>
              </a:spcBef>
              <a:buSzPct val="100000"/>
              <a:buFont typeface="Arial"/>
              <a:buNone/>
              <a:defRPr sz="2353"/>
            </a:lvl6pPr>
            <a:lvl7pPr lvl="6" indent="0" rtl="0">
              <a:spcBef>
                <a:spcPts val="0"/>
              </a:spcBef>
              <a:buSzPct val="100000"/>
              <a:buFont typeface="Arial"/>
              <a:buNone/>
              <a:defRPr sz="2353"/>
            </a:lvl7pPr>
            <a:lvl8pPr lvl="7" indent="0" rtl="0">
              <a:spcBef>
                <a:spcPts val="0"/>
              </a:spcBef>
              <a:buSzPct val="100000"/>
              <a:buFont typeface="Arial"/>
              <a:buNone/>
              <a:defRPr sz="2353"/>
            </a:lvl8pPr>
            <a:lvl9pPr lvl="8" indent="0">
              <a:spcBef>
                <a:spcPts val="0"/>
              </a:spcBef>
              <a:buSzPct val="100000"/>
              <a:buFont typeface="Arial"/>
              <a:buNone/>
              <a:defRPr sz="2353"/>
            </a:lvl9pPr>
          </a:lstStyle>
          <a:p>
            <a:endParaRPr/>
          </a:p>
        </p:txBody>
      </p:sp>
      <p:sp>
        <p:nvSpPr>
          <p:cNvPr id="317" name="Shape 317"/>
          <p:cNvSpPr txBox="1">
            <a:spLocks noGrp="1"/>
          </p:cNvSpPr>
          <p:nvPr>
            <p:ph type="body" idx="2"/>
          </p:nvPr>
        </p:nvSpPr>
        <p:spPr>
          <a:xfrm>
            <a:off x="487680" y="1672166"/>
            <a:ext cx="11216641" cy="4580467"/>
          </a:xfrm>
          <a:prstGeom prst="rect">
            <a:avLst/>
          </a:prstGeom>
          <a:noFill/>
          <a:ln>
            <a:noFill/>
          </a:ln>
        </p:spPr>
        <p:txBody>
          <a:bodyPr wrap="square" lIns="91425" tIns="91425" rIns="91425" bIns="91425" anchor="t" anchorCtr="0"/>
          <a:lstStyle>
            <a:lvl1pPr marL="575679" marR="0" lvl="0" indent="28136" algn="l" rtl="0">
              <a:lnSpc>
                <a:spcPct val="100000"/>
              </a:lnSpc>
              <a:spcBef>
                <a:spcPts val="400"/>
              </a:spcBef>
              <a:spcAft>
                <a:spcPts val="0"/>
              </a:spcAft>
              <a:buClr>
                <a:srgbClr val="008674"/>
              </a:buClr>
              <a:buSzPct val="100000"/>
              <a:buFont typeface="Noto Sans Symbols"/>
              <a:buChar char="▪"/>
              <a:defRPr sz="3235" b="0" i="0" u="none" strike="noStrike" cap="none">
                <a:solidFill>
                  <a:srgbClr val="595959"/>
                </a:solidFill>
                <a:latin typeface="Arial"/>
                <a:ea typeface="Arial"/>
                <a:cs typeface="Arial"/>
                <a:sym typeface="Arial"/>
              </a:defRPr>
            </a:lvl1pPr>
            <a:lvl2pPr marL="1100563" marR="0" lvl="1" indent="51043" algn="l" rtl="0">
              <a:lnSpc>
                <a:spcPct val="100000"/>
              </a:lnSpc>
              <a:spcBef>
                <a:spcPts val="400"/>
              </a:spcBef>
              <a:spcAft>
                <a:spcPts val="0"/>
              </a:spcAft>
              <a:buClr>
                <a:srgbClr val="008674"/>
              </a:buClr>
              <a:buSzPct val="100000"/>
              <a:buFont typeface="Helvetica Neue"/>
              <a:buChar char="-"/>
              <a:defRPr sz="2647" b="0" i="0" u="none" strike="noStrike" cap="none">
                <a:solidFill>
                  <a:srgbClr val="595959"/>
                </a:solidFill>
                <a:latin typeface="Arial"/>
                <a:ea typeface="Arial"/>
                <a:cs typeface="Arial"/>
                <a:sym typeface="Arial"/>
              </a:defRPr>
            </a:lvl2pPr>
            <a:lvl3pPr marL="1540788" marR="0" lvl="2" indent="115037" algn="l" rtl="0">
              <a:lnSpc>
                <a:spcPct val="100000"/>
              </a:lnSpc>
              <a:spcBef>
                <a:spcPts val="400"/>
              </a:spcBef>
              <a:spcAft>
                <a:spcPts val="0"/>
              </a:spcAft>
              <a:buClr>
                <a:srgbClr val="008674"/>
              </a:buClr>
              <a:buSzPct val="100000"/>
              <a:buFont typeface="Arial"/>
              <a:buChar char="•"/>
              <a:defRPr sz="2157" b="0" i="0" u="none" strike="noStrike" cap="none">
                <a:solidFill>
                  <a:srgbClr val="595959"/>
                </a:solidFill>
                <a:latin typeface="Arial"/>
                <a:ea typeface="Arial"/>
                <a:cs typeface="Arial"/>
                <a:sym typeface="Arial"/>
              </a:defRPr>
            </a:lvl3pPr>
            <a:lvl4pPr marL="2209592" marR="0" lvl="3" indent="87398" algn="l" rtl="0">
              <a:lnSpc>
                <a:spcPct val="100000"/>
              </a:lnSpc>
              <a:spcBef>
                <a:spcPts val="400"/>
              </a:spcBef>
              <a:spcAft>
                <a:spcPts val="0"/>
              </a:spcAft>
              <a:buClr>
                <a:srgbClr val="008674"/>
              </a:buClr>
              <a:buSzPct val="100000"/>
              <a:buFont typeface="Helvetica Neue"/>
              <a:buChar char="-"/>
              <a:defRPr sz="1863" b="0" i="0" u="none" strike="noStrike" cap="none">
                <a:solidFill>
                  <a:srgbClr val="595959"/>
                </a:solidFill>
                <a:latin typeface="Arial"/>
                <a:ea typeface="Arial"/>
                <a:cs typeface="Arial"/>
                <a:sym typeface="Arial"/>
              </a:defRPr>
            </a:lvl4pPr>
            <a:lvl5pPr marL="2793737" marR="0" lvl="4" indent="63494" algn="l" rtl="0">
              <a:lnSpc>
                <a:spcPct val="100000"/>
              </a:lnSpc>
              <a:spcBef>
                <a:spcPts val="400"/>
              </a:spcBef>
              <a:spcAft>
                <a:spcPts val="0"/>
              </a:spcAft>
              <a:buClr>
                <a:srgbClr val="008674"/>
              </a:buClr>
              <a:buSzPct val="100000"/>
              <a:buFont typeface="Arial"/>
              <a:buChar char="•"/>
              <a:defRPr sz="1863" b="0" i="0" u="none" strike="noStrike" cap="none">
                <a:solidFill>
                  <a:srgbClr val="595959"/>
                </a:solidFill>
                <a:latin typeface="Arial"/>
                <a:ea typeface="Arial"/>
                <a:cs typeface="Arial"/>
                <a:sym typeface="Arial"/>
              </a:defRPr>
            </a:lvl5pPr>
            <a:lvl6pPr marL="3166236" marR="0" lvl="5" indent="114288"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3775778" marR="0" lvl="6" indent="114787"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4385321" marR="0" lvl="7" indent="115285"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4994864" marR="0" lvl="8" indent="115782"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8990862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613459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037990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7369811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84319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59627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98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03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2236918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891231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2017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7942" indent="0">
              <a:buNone/>
              <a:defRPr sz="1956"/>
            </a:lvl2pPr>
            <a:lvl3pPr marL="218879" indent="0">
              <a:buNone/>
              <a:defRPr sz="1956"/>
            </a:lvl3pPr>
            <a:lvl4pPr marL="465701" indent="0">
              <a:buNone/>
              <a:defRPr sz="1761"/>
            </a:lvl4pPr>
            <a:lvl5pPr marL="723388"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05501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03419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60274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222413394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346840723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87895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64753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168255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32884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2517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61481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2"/>
                    </a:gs>
                    <a:gs pos="39000">
                      <a:schemeClr val="tx2"/>
                    </a:gs>
                  </a:gsLst>
                  <a:lin ang="5400000" scaled="0"/>
                </a:gradFill>
              </a:defRPr>
            </a:lvl1pPr>
            <a:lvl2pPr marL="27942" indent="0">
              <a:buNone/>
              <a:defRPr sz="1956"/>
            </a:lvl2pPr>
            <a:lvl3pPr marL="218879" indent="0">
              <a:buNone/>
              <a:defRPr sz="1956"/>
            </a:lvl3pPr>
            <a:lvl4pPr marL="465701" indent="0">
              <a:buNone/>
              <a:defRPr sz="1761"/>
            </a:lvl4pPr>
            <a:lvl5pPr marL="723388"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218584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7617993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8808721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217678976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032269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59941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111454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10361372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913855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7474617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586708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089725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7852885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61796996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13388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31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07024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802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97715896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396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8/25/2018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1876447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1369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94208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97343807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523687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99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847235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690620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469979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572890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395">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6"/>
            <a:ext cx="4100945" cy="727700"/>
          </a:xfrm>
        </p:spPr>
        <p:txBody>
          <a:bodyPr lIns="393192" rIns="393192" bIns="91440"/>
          <a:lstStyle>
            <a:lvl1pPr marL="0" indent="0">
              <a:buNone/>
              <a:defRPr>
                <a:solidFill>
                  <a:schemeClr val="bg1"/>
                </a:solidFill>
              </a:defRPr>
            </a:lvl1pPr>
            <a:lvl2pPr marL="456619"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1"/>
            <a:ext cx="4087813" cy="3352800"/>
          </a:xfrm>
        </p:spPr>
        <p:txBody>
          <a:bodyPr lIns="393192" tIns="91440" bIns="91440">
            <a:normAutofit/>
          </a:bodyPr>
          <a:lstStyle>
            <a:lvl1pPr marL="0" indent="0">
              <a:buNone/>
              <a:defRPr sz="199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727700"/>
          </a:xfrm>
        </p:spPr>
        <p:txBody>
          <a:bodyPr/>
          <a:lstStyle/>
          <a:p>
            <a:endParaRPr lang="en-US"/>
          </a:p>
        </p:txBody>
      </p:sp>
    </p:spTree>
    <p:extLst>
      <p:ext uri="{BB962C8B-B14F-4D97-AF65-F5344CB8AC3E}">
        <p14:creationId xmlns:p14="http://schemas.microsoft.com/office/powerpoint/2010/main" val="1080403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12965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46942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613877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08"/>
            <a:ext cx="12191999" cy="6855984"/>
          </a:xfrm>
          <a:prstGeom prst="rect">
            <a:avLst/>
          </a:prstGeom>
        </p:spPr>
      </p:pic>
      <p:sp>
        <p:nvSpPr>
          <p:cNvPr id="12" name="Rectangle 11"/>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6428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800335"/>
            <a:ext cx="2004978" cy="428284"/>
          </a:xfrm>
          <a:prstGeom prst="rect">
            <a:avLst/>
          </a:prstGeom>
        </p:spPr>
      </p:pic>
    </p:spTree>
    <p:extLst>
      <p:ext uri="{BB962C8B-B14F-4D97-AF65-F5344CB8AC3E}">
        <p14:creationId xmlns:p14="http://schemas.microsoft.com/office/powerpoint/2010/main" val="33477014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3279485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6046" rtl="0" eaLnBrk="1" latinLnBrk="0" hangingPunct="1">
              <a:spcBef>
                <a:spcPct val="0"/>
              </a:spcBef>
              <a:buNone/>
              <a:defRPr lang="en-US" sz="400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44192743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8" y="1406527"/>
            <a:ext cx="11655425" cy="3171825"/>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847302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6046" rtl="0" eaLnBrk="1" latinLnBrk="0" hangingPunct="1">
              <a:spcBef>
                <a:spcPct val="0"/>
              </a:spcBef>
              <a:buNone/>
              <a:defRPr lang="en-US" sz="400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69658" y="1891841"/>
            <a:ext cx="11655425" cy="1868204"/>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69243" y="1101276"/>
            <a:ext cx="11655425" cy="447675"/>
          </a:xfrm>
          <a:prstGeom prst="rect">
            <a:avLst/>
          </a:prstGeom>
        </p:spPr>
        <p:txBody>
          <a:bodyPr/>
          <a:lstStyle>
            <a:lvl1pPr marL="0" indent="0">
              <a:buNone/>
              <a:defRPr sz="2000" b="0">
                <a:solidFill>
                  <a:schemeClr val="accent1"/>
                </a:solidFill>
                <a:latin typeface="+mn-lt"/>
              </a:defRPr>
            </a:lvl1pPr>
            <a:lvl2pPr marL="336080" indent="0">
              <a:buNone/>
              <a:defRPr/>
            </a:lvl2pPr>
          </a:lstStyle>
          <a:p>
            <a:pPr lvl="0"/>
            <a:r>
              <a:rPr lang="en-US"/>
              <a:t>Edit Master text styles</a:t>
            </a:r>
          </a:p>
        </p:txBody>
      </p:sp>
    </p:spTree>
    <p:extLst>
      <p:ext uri="{BB962C8B-B14F-4D97-AF65-F5344CB8AC3E}">
        <p14:creationId xmlns:p14="http://schemas.microsoft.com/office/powerpoint/2010/main" val="134912673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6046"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7679539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8" y="1304926"/>
            <a:ext cx="11655425" cy="4552950"/>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354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6046"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0003" y="1101275"/>
            <a:ext cx="11655078" cy="345450"/>
          </a:xfrm>
          <a:prstGeom prst="rect">
            <a:avLst/>
          </a:prstGeom>
        </p:spPr>
        <p:txBody>
          <a:bodyPr tIns="0" bIns="0"/>
          <a:lstStyle>
            <a:lvl1pPr marL="0" indent="0">
              <a:buNone/>
              <a:defRPr lang="en-US" sz="2000" kern="1200" spc="-29" baseline="0" dirty="0">
                <a:solidFill>
                  <a:srgbClr val="ED6722"/>
                </a:solidFill>
                <a:latin typeface="+mn-lt"/>
                <a:ea typeface="+mn-ea"/>
                <a:cs typeface="Bodoni Std Bold Italic"/>
              </a:defRPr>
            </a:lvl1pPr>
            <a:lvl2pPr marL="0" indent="0">
              <a:buNone/>
              <a:defRPr/>
            </a:lvl2pPr>
          </a:lstStyle>
          <a:p>
            <a:pPr marL="0" lvl="0" algn="l" defTabSz="896214" rtl="0" eaLnBrk="1" latinLnBrk="0" hangingPunct="1"/>
            <a:r>
              <a:rPr lang="en-US"/>
              <a:t>Edit Master text styles</a:t>
            </a:r>
          </a:p>
        </p:txBody>
      </p:sp>
      <p:sp>
        <p:nvSpPr>
          <p:cNvPr id="4" name="Content Placeholder 3"/>
          <p:cNvSpPr>
            <a:spLocks noGrp="1"/>
          </p:cNvSpPr>
          <p:nvPr>
            <p:ph sz="quarter" idx="11"/>
          </p:nvPr>
        </p:nvSpPr>
        <p:spPr>
          <a:xfrm>
            <a:off x="269878" y="1601788"/>
            <a:ext cx="11655425" cy="4716462"/>
          </a:xfrm>
          <a:prstGeom prst="rect">
            <a:avLst/>
          </a:prstGeom>
        </p:spPr>
        <p:txBody>
          <a:bodyPr/>
          <a:lstStyle>
            <a:lvl1pPr>
              <a:defRPr sz="3600">
                <a:solidFill>
                  <a:schemeClr val="bg2"/>
                </a:solidFill>
                <a:latin typeface="+mn-lt"/>
              </a:defRPr>
            </a:lvl1pPr>
            <a:lvl2pPr>
              <a:defRPr sz="2000">
                <a:solidFill>
                  <a:schemeClr val="bg2"/>
                </a:solidFill>
                <a:latin typeface="+mn-lt"/>
              </a:defRPr>
            </a:lvl2pPr>
            <a:lvl3pPr>
              <a:defRPr sz="1800">
                <a:solidFill>
                  <a:schemeClr val="bg2"/>
                </a:solidFill>
                <a:latin typeface="+mn-lt"/>
              </a:defRPr>
            </a:lvl3pPr>
            <a:lvl4pPr>
              <a:defRPr sz="1600">
                <a:solidFill>
                  <a:schemeClr val="bg2"/>
                </a:solidFill>
                <a:latin typeface="+mn-lt"/>
              </a:defRPr>
            </a:lvl4pPr>
            <a:lvl5pPr>
              <a:defRPr sz="1600">
                <a:solidFill>
                  <a:schemeClr val="bg2"/>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6934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886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218" rtl="0" eaLnBrk="1" latinLnBrk="0" hangingPunct="1">
              <a:spcBef>
                <a:spcPct val="0"/>
              </a:spcBef>
              <a:buNone/>
              <a:defRPr lang="en-US" sz="400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29658698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75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420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3" y="6170061"/>
            <a:ext cx="11623331" cy="39519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474613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3" y="6170061"/>
            <a:ext cx="11623331" cy="39519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664" y="2679589"/>
            <a:ext cx="4074608" cy="1498825"/>
          </a:xfrm>
          <a:prstGeom prst="rect">
            <a:avLst/>
          </a:prstGeom>
        </p:spPr>
      </p:pic>
    </p:spTree>
    <p:extLst>
      <p:ext uri="{BB962C8B-B14F-4D97-AF65-F5344CB8AC3E}">
        <p14:creationId xmlns:p14="http://schemas.microsoft.com/office/powerpoint/2010/main" val="22683759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273753"/>
            <a:ext cx="11653523" cy="205530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7478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6597-D568-4582-A8F3-CFC90106E98E}"/>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58712B4-E65F-4157-B3DE-3EB0165E9767}"/>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F0AA22-5816-42BA-9BA0-CD958AE9BABE}"/>
              </a:ext>
            </a:extLst>
          </p:cNvPr>
          <p:cNvSpPr>
            <a:spLocks noGrp="1"/>
          </p:cNvSpPr>
          <p:nvPr>
            <p:ph type="dt" sz="half" idx="10"/>
          </p:nvPr>
        </p:nvSpPr>
        <p:spPr/>
        <p:txBody>
          <a:bodyPr/>
          <a:lstStyle/>
          <a:p>
            <a:fld id="{B945E651-429C-4261-8579-140E7B321FBE}" type="datetimeFigureOut">
              <a:rPr lang="en-US" smtClean="0"/>
              <a:t>8/25/2018</a:t>
            </a:fld>
            <a:endParaRPr lang="en-US"/>
          </a:p>
        </p:txBody>
      </p:sp>
      <p:sp>
        <p:nvSpPr>
          <p:cNvPr id="5" name="Footer Placeholder 4">
            <a:extLst>
              <a:ext uri="{FF2B5EF4-FFF2-40B4-BE49-F238E27FC236}">
                <a16:creationId xmlns:a16="http://schemas.microsoft.com/office/drawing/2014/main" id="{7F49B6CE-D81F-465A-96D8-916BCF643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57956-878E-4550-BAAA-BBC37800AF17}"/>
              </a:ext>
            </a:extLst>
          </p:cNvPr>
          <p:cNvSpPr>
            <a:spLocks noGrp="1"/>
          </p:cNvSpPr>
          <p:nvPr>
            <p:ph type="sldNum" sz="quarter" idx="12"/>
          </p:nvPr>
        </p:nvSpPr>
        <p:spPr/>
        <p:txBody>
          <a:bodyPr/>
          <a:lstStyle/>
          <a:p>
            <a:fld id="{AEFB1B05-DDDB-4A7E-9697-CCC46B6D22C4}" type="slidenum">
              <a:rPr lang="en-US" smtClean="0"/>
              <a:t>‹#›</a:t>
            </a:fld>
            <a:endParaRPr lang="en-US"/>
          </a:p>
        </p:txBody>
      </p:sp>
    </p:spTree>
    <p:extLst>
      <p:ext uri="{BB962C8B-B14F-4D97-AF65-F5344CB8AC3E}">
        <p14:creationId xmlns:p14="http://schemas.microsoft.com/office/powerpoint/2010/main" val="15916570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A – Blank">
    <p:spTree>
      <p:nvGrpSpPr>
        <p:cNvPr id="1" name="Shape 87"/>
        <p:cNvGrpSpPr/>
        <p:nvPr/>
      </p:nvGrpSpPr>
      <p:grpSpPr>
        <a:xfrm>
          <a:off x="0" y="0"/>
          <a:ext cx="0" cy="0"/>
          <a:chOff x="0" y="0"/>
          <a:chExt cx="0" cy="0"/>
        </a:xfrm>
      </p:grpSpPr>
    </p:spTree>
    <p:extLst>
      <p:ext uri="{BB962C8B-B14F-4D97-AF65-F5344CB8AC3E}">
        <p14:creationId xmlns:p14="http://schemas.microsoft.com/office/powerpoint/2010/main" val="33267533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 – Intro">
    <p:spTree>
      <p:nvGrpSpPr>
        <p:cNvPr id="1" name="Shape 88"/>
        <p:cNvGrpSpPr/>
        <p:nvPr/>
      </p:nvGrpSpPr>
      <p:grpSpPr>
        <a:xfrm>
          <a:off x="0" y="0"/>
          <a:ext cx="0" cy="0"/>
          <a:chOff x="0" y="0"/>
          <a:chExt cx="0" cy="0"/>
        </a:xfrm>
      </p:grpSpPr>
      <p:sp>
        <p:nvSpPr>
          <p:cNvPr id="89" name="Shape 89"/>
          <p:cNvSpPr/>
          <p:nvPr/>
        </p:nvSpPr>
        <p:spPr>
          <a:xfrm>
            <a:off x="4" y="0"/>
            <a:ext cx="4088000" cy="6858000"/>
          </a:xfrm>
          <a:prstGeom prst="rect">
            <a:avLst/>
          </a:prstGeom>
          <a:solidFill>
            <a:schemeClr val="lt2"/>
          </a:solidFill>
          <a:ln>
            <a:noFill/>
          </a:ln>
        </p:spPr>
        <p:txBody>
          <a:bodyPr wrap="square" lIns="121227" tIns="121227" rIns="121227" bIns="121227" anchor="ctr" anchorCtr="0">
            <a:noAutofit/>
          </a:bodyPr>
          <a:lstStyle/>
          <a:p>
            <a:pPr marL="0" marR="0" lvl="0" indent="-118251"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sp>
        <p:nvSpPr>
          <p:cNvPr id="90" name="Shape 90"/>
          <p:cNvSpPr txBox="1">
            <a:spLocks noGrp="1"/>
          </p:cNvSpPr>
          <p:nvPr>
            <p:ph type="title"/>
          </p:nvPr>
        </p:nvSpPr>
        <p:spPr>
          <a:xfrm>
            <a:off x="257800" y="732833"/>
            <a:ext cx="3668400" cy="1965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332" b="1" i="0" u="none" strike="noStrike" cap="none">
                <a:solidFill>
                  <a:schemeClr val="dk1"/>
                </a:solidFill>
                <a:latin typeface="Proxima Nova"/>
                <a:ea typeface="Proxima Nova"/>
                <a:cs typeface="Proxima Nova"/>
                <a:sym typeface="Proxima Nova"/>
              </a:defRPr>
            </a:lvl1pPr>
            <a:lvl2pPr lvl="1" indent="0" rtl="0">
              <a:spcBef>
                <a:spcPts val="0"/>
              </a:spcBef>
              <a:buSzPct val="100000"/>
              <a:buFont typeface="Arial"/>
              <a:buNone/>
              <a:defRPr sz="3332"/>
            </a:lvl2pPr>
            <a:lvl3pPr lvl="2" indent="0" rtl="0">
              <a:spcBef>
                <a:spcPts val="0"/>
              </a:spcBef>
              <a:buSzPct val="100000"/>
              <a:buFont typeface="Arial"/>
              <a:buNone/>
              <a:defRPr sz="3332"/>
            </a:lvl3pPr>
            <a:lvl4pPr lvl="3" indent="0" rtl="0">
              <a:spcBef>
                <a:spcPts val="0"/>
              </a:spcBef>
              <a:buSzPct val="100000"/>
              <a:buFont typeface="Arial"/>
              <a:buNone/>
              <a:defRPr sz="3332"/>
            </a:lvl4pPr>
            <a:lvl5pPr lvl="4" indent="0" rtl="0">
              <a:spcBef>
                <a:spcPts val="0"/>
              </a:spcBef>
              <a:buSzPct val="100000"/>
              <a:buFont typeface="Arial"/>
              <a:buNone/>
              <a:defRPr sz="3332"/>
            </a:lvl5pPr>
            <a:lvl6pPr lvl="5" indent="0" rtl="0">
              <a:spcBef>
                <a:spcPts val="0"/>
              </a:spcBef>
              <a:buSzPct val="100000"/>
              <a:buFont typeface="Arial"/>
              <a:buNone/>
              <a:defRPr sz="3332"/>
            </a:lvl6pPr>
            <a:lvl7pPr lvl="6" indent="0" rtl="0">
              <a:spcBef>
                <a:spcPts val="0"/>
              </a:spcBef>
              <a:buSzPct val="100000"/>
              <a:buFont typeface="Arial"/>
              <a:buNone/>
              <a:defRPr sz="3332"/>
            </a:lvl7pPr>
            <a:lvl8pPr lvl="7" indent="0" rtl="0">
              <a:spcBef>
                <a:spcPts val="0"/>
              </a:spcBef>
              <a:buSzPct val="100000"/>
              <a:buFont typeface="Arial"/>
              <a:buNone/>
              <a:defRPr sz="3332"/>
            </a:lvl8pPr>
            <a:lvl9pPr lvl="8" indent="0" rtl="0">
              <a:spcBef>
                <a:spcPts val="0"/>
              </a:spcBef>
              <a:buSzPct val="100000"/>
              <a:buFont typeface="Arial"/>
              <a:buNone/>
              <a:defRPr sz="3332"/>
            </a:lvl9pPr>
          </a:lstStyle>
          <a:p>
            <a:endParaRPr/>
          </a:p>
        </p:txBody>
      </p:sp>
      <p:cxnSp>
        <p:nvCxnSpPr>
          <p:cNvPr id="91" name="Shape 91"/>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grpSp>
        <p:nvGrpSpPr>
          <p:cNvPr id="92" name="Shape 92"/>
          <p:cNvGrpSpPr/>
          <p:nvPr/>
        </p:nvGrpSpPr>
        <p:grpSpPr>
          <a:xfrm>
            <a:off x="383367" y="6479400"/>
            <a:ext cx="846552" cy="198288"/>
            <a:chOff x="1841475" y="2392725"/>
            <a:chExt cx="3928925" cy="920275"/>
          </a:xfrm>
        </p:grpSpPr>
        <p:sp>
          <p:nvSpPr>
            <p:cNvPr id="93" name="Shape 93"/>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4" name="Shape 94"/>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5" name="Shape 95"/>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6" name="Shape 96"/>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7" name="Shape 97"/>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8" name="Shape 98"/>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9" name="Shape 99"/>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100" name="Shape 100"/>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cxnSp>
        <p:nvCxnSpPr>
          <p:cNvPr id="101" name="Shape 101"/>
          <p:cNvCxnSpPr/>
          <p:nvPr/>
        </p:nvCxnSpPr>
        <p:spPr>
          <a:xfrm rot="10800000">
            <a:off x="394304" y="2842555"/>
            <a:ext cx="699600" cy="0"/>
          </a:xfrm>
          <a:prstGeom prst="straightConnector1">
            <a:avLst/>
          </a:prstGeom>
          <a:noFill/>
          <a:ln w="28575" cap="flat" cmpd="sng">
            <a:solidFill>
              <a:schemeClr val="dk1"/>
            </a:solidFill>
            <a:prstDash val="solid"/>
            <a:round/>
            <a:headEnd type="none" w="med" len="med"/>
            <a:tailEnd type="none" w="med" len="med"/>
          </a:ln>
        </p:spPr>
      </p:cxnSp>
      <p:sp>
        <p:nvSpPr>
          <p:cNvPr id="102" name="Shape 102"/>
          <p:cNvSpPr txBox="1">
            <a:spLocks noGrp="1"/>
          </p:cNvSpPr>
          <p:nvPr>
            <p:ph type="subTitle" idx="1"/>
          </p:nvPr>
        </p:nvSpPr>
        <p:spPr>
          <a:xfrm>
            <a:off x="257800" y="3032400"/>
            <a:ext cx="3668400" cy="1993600"/>
          </a:xfrm>
          <a:prstGeom prst="rect">
            <a:avLst/>
          </a:prstGeom>
          <a:noFill/>
          <a:ln>
            <a:noFill/>
          </a:ln>
        </p:spPr>
        <p:txBody>
          <a:bodyPr wrap="square" lIns="91425" tIns="91425" rIns="91425" bIns="91425" anchor="t" anchorCtr="0"/>
          <a:lstStyle>
            <a:lvl1pPr marL="0" marR="0" lvl="0" indent="0" algn="l" rtl="0">
              <a:lnSpc>
                <a:spcPct val="110000"/>
              </a:lnSpc>
              <a:spcBef>
                <a:spcPts val="0"/>
              </a:spcBef>
              <a:spcAft>
                <a:spcPts val="2000"/>
              </a:spcAft>
              <a:buClr>
                <a:srgbClr val="FFFFFF"/>
              </a:buClr>
              <a:buSzPct val="100000"/>
              <a:buFont typeface="Proxima Nova"/>
              <a:buNone/>
              <a:defRPr sz="1765"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5080900" y="732836"/>
            <a:ext cx="6729600" cy="5493600"/>
          </a:xfrm>
          <a:prstGeom prst="rect">
            <a:avLst/>
          </a:prstGeom>
          <a:noFill/>
          <a:ln>
            <a:noFill/>
          </a:ln>
        </p:spPr>
        <p:txBody>
          <a:bodyPr wrap="square" lIns="91425" tIns="91425" rIns="91425" bIns="91425" anchor="t" anchorCtr="0"/>
          <a:lstStyle>
            <a:lvl1pPr marL="0" marR="0" lvl="0"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1pPr>
            <a:lvl2pPr marL="0" marR="0" lvl="1"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2pPr>
            <a:lvl3pPr marL="0" marR="0" lvl="2"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3pPr>
            <a:lvl4pPr marL="0" marR="0" lvl="3"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4pPr>
            <a:lvl5pPr marL="0" marR="0" lvl="4"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5pPr>
            <a:lvl6pPr marL="0" marR="0" lvl="5"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6pPr>
            <a:lvl7pPr marL="0" marR="0" lvl="6"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7pPr>
            <a:lvl8pPr marL="0" marR="0" lvl="7"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8pPr>
            <a:lvl9pPr marL="0" marR="0" lvl="8"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9pPr>
          </a:lstStyle>
          <a:p>
            <a:endParaRPr/>
          </a:p>
        </p:txBody>
      </p:sp>
      <p:pic>
        <p:nvPicPr>
          <p:cNvPr id="104" name="Shape 104" descr="Microsoft-White-1.png"/>
          <p:cNvPicPr preferRelativeResize="0"/>
          <p:nvPr/>
        </p:nvPicPr>
        <p:blipFill rotWithShape="1">
          <a:blip r:embed="rId2">
            <a:alphaModFix/>
          </a:blip>
          <a:srcRect t="25329" b="15813"/>
          <a:stretch/>
        </p:blipFill>
        <p:spPr>
          <a:xfrm>
            <a:off x="1389769" y="6383756"/>
            <a:ext cx="1789981" cy="389013"/>
          </a:xfrm>
          <a:prstGeom prst="rect">
            <a:avLst/>
          </a:prstGeom>
          <a:noFill/>
          <a:ln>
            <a:noFill/>
          </a:ln>
        </p:spPr>
      </p:pic>
    </p:spTree>
    <p:extLst>
      <p:ext uri="{BB962C8B-B14F-4D97-AF65-F5344CB8AC3E}">
        <p14:creationId xmlns:p14="http://schemas.microsoft.com/office/powerpoint/2010/main" val="6282459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ontent Page">
    <p:spTree>
      <p:nvGrpSpPr>
        <p:cNvPr id="1" name="Shape 312"/>
        <p:cNvGrpSpPr/>
        <p:nvPr/>
      </p:nvGrpSpPr>
      <p:grpSpPr>
        <a:xfrm>
          <a:off x="0" y="0"/>
          <a:ext cx="0" cy="0"/>
          <a:chOff x="0" y="0"/>
          <a:chExt cx="0" cy="0"/>
        </a:xfrm>
      </p:grpSpPr>
      <p:sp>
        <p:nvSpPr>
          <p:cNvPr id="313" name="Shape 313"/>
          <p:cNvSpPr/>
          <p:nvPr/>
        </p:nvSpPr>
        <p:spPr>
          <a:xfrm>
            <a:off x="0" y="0"/>
            <a:ext cx="12192000" cy="71998"/>
          </a:xfrm>
          <a:prstGeom prst="rect">
            <a:avLst/>
          </a:prstGeom>
          <a:solidFill>
            <a:srgbClr val="008774"/>
          </a:solidFill>
          <a:ln>
            <a:noFill/>
          </a:ln>
        </p:spPr>
        <p:txBody>
          <a:bodyPr wrap="square" lIns="121863" tIns="60919" rIns="121863" bIns="60919" anchor="ctr" anchorCtr="0">
            <a:noAutofit/>
          </a:bodyPr>
          <a:lstStyle/>
          <a:p>
            <a:pPr marL="0" marR="0" lvl="0" indent="-149369" algn="ctr" rtl="0">
              <a:spcBef>
                <a:spcPts val="0"/>
              </a:spcBef>
              <a:buClr>
                <a:srgbClr val="000000"/>
              </a:buClr>
              <a:buSzPct val="100000"/>
              <a:buFont typeface="Arial"/>
              <a:buNone/>
            </a:pPr>
            <a:endParaRPr sz="2353">
              <a:solidFill>
                <a:srgbClr val="FFFFFF"/>
              </a:solidFill>
              <a:latin typeface="Arial"/>
              <a:ea typeface="Arial"/>
              <a:cs typeface="Arial"/>
              <a:sym typeface="Arial"/>
            </a:endParaRPr>
          </a:p>
        </p:txBody>
      </p:sp>
      <p:pic>
        <p:nvPicPr>
          <p:cNvPr id="314" name="Shape 314"/>
          <p:cNvPicPr preferRelativeResize="0"/>
          <p:nvPr/>
        </p:nvPicPr>
        <p:blipFill rotWithShape="1">
          <a:blip r:embed="rId2">
            <a:alphaModFix/>
          </a:blip>
          <a:srcRect/>
          <a:stretch/>
        </p:blipFill>
        <p:spPr>
          <a:xfrm>
            <a:off x="11030373" y="6473435"/>
            <a:ext cx="975198" cy="228362"/>
          </a:xfrm>
          <a:prstGeom prst="rect">
            <a:avLst/>
          </a:prstGeom>
          <a:noFill/>
          <a:ln>
            <a:noFill/>
          </a:ln>
        </p:spPr>
      </p:pic>
      <p:sp>
        <p:nvSpPr>
          <p:cNvPr id="315" name="Shape 315"/>
          <p:cNvSpPr txBox="1">
            <a:spLocks noGrp="1"/>
          </p:cNvSpPr>
          <p:nvPr>
            <p:ph type="subTitle" idx="1"/>
          </p:nvPr>
        </p:nvSpPr>
        <p:spPr>
          <a:xfrm>
            <a:off x="487681" y="832935"/>
            <a:ext cx="11216640" cy="722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595959"/>
              </a:buClr>
              <a:buSzPct val="100000"/>
              <a:buFont typeface="Arial"/>
              <a:buNone/>
              <a:defRPr sz="2353" b="0" i="0" u="none" strike="noStrike" cap="none">
                <a:solidFill>
                  <a:srgbClr val="595959"/>
                </a:solidFill>
                <a:latin typeface="Arial"/>
                <a:ea typeface="Arial"/>
                <a:cs typeface="Arial"/>
                <a:sym typeface="Arial"/>
              </a:defRPr>
            </a:lvl1pPr>
            <a:lvl2pPr marL="609426" marR="0" lvl="1" indent="-11949"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1218851" marR="0" lvl="2" indent="-11451"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1828277" marR="0" lvl="3" indent="-10954"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2437703" marR="0" lvl="4" indent="-10455"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3047127" marR="0" lvl="5" indent="-9958"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3656553" marR="0" lvl="6" indent="-946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4265979" marR="0" lvl="7" indent="-8962"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4875405" marR="0" lvl="8" indent="-8463"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316" name="Shape 316"/>
          <p:cNvSpPr txBox="1">
            <a:spLocks noGrp="1"/>
          </p:cNvSpPr>
          <p:nvPr>
            <p:ph type="title"/>
          </p:nvPr>
        </p:nvSpPr>
        <p:spPr>
          <a:xfrm>
            <a:off x="487680" y="226067"/>
            <a:ext cx="11216640" cy="722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Arial"/>
              <a:buNone/>
              <a:defRPr sz="3724" b="1"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2353"/>
            </a:lvl2pPr>
            <a:lvl3pPr lvl="2" indent="0" rtl="0">
              <a:spcBef>
                <a:spcPts val="0"/>
              </a:spcBef>
              <a:buSzPct val="100000"/>
              <a:buFont typeface="Arial"/>
              <a:buNone/>
              <a:defRPr sz="2353"/>
            </a:lvl3pPr>
            <a:lvl4pPr lvl="3" indent="0" rtl="0">
              <a:spcBef>
                <a:spcPts val="0"/>
              </a:spcBef>
              <a:buSzPct val="100000"/>
              <a:buFont typeface="Arial"/>
              <a:buNone/>
              <a:defRPr sz="2353"/>
            </a:lvl4pPr>
            <a:lvl5pPr lvl="4" indent="0" rtl="0">
              <a:spcBef>
                <a:spcPts val="0"/>
              </a:spcBef>
              <a:buSzPct val="100000"/>
              <a:buFont typeface="Arial"/>
              <a:buNone/>
              <a:defRPr sz="2353"/>
            </a:lvl5pPr>
            <a:lvl6pPr lvl="5" indent="0" rtl="0">
              <a:spcBef>
                <a:spcPts val="0"/>
              </a:spcBef>
              <a:buSzPct val="100000"/>
              <a:buFont typeface="Arial"/>
              <a:buNone/>
              <a:defRPr sz="2353"/>
            </a:lvl6pPr>
            <a:lvl7pPr lvl="6" indent="0" rtl="0">
              <a:spcBef>
                <a:spcPts val="0"/>
              </a:spcBef>
              <a:buSzPct val="100000"/>
              <a:buFont typeface="Arial"/>
              <a:buNone/>
              <a:defRPr sz="2353"/>
            </a:lvl7pPr>
            <a:lvl8pPr lvl="7" indent="0" rtl="0">
              <a:spcBef>
                <a:spcPts val="0"/>
              </a:spcBef>
              <a:buSzPct val="100000"/>
              <a:buFont typeface="Arial"/>
              <a:buNone/>
              <a:defRPr sz="2353"/>
            </a:lvl8pPr>
            <a:lvl9pPr lvl="8" indent="0">
              <a:spcBef>
                <a:spcPts val="0"/>
              </a:spcBef>
              <a:buSzPct val="100000"/>
              <a:buFont typeface="Arial"/>
              <a:buNone/>
              <a:defRPr sz="2353"/>
            </a:lvl9pPr>
          </a:lstStyle>
          <a:p>
            <a:endParaRPr/>
          </a:p>
        </p:txBody>
      </p:sp>
      <p:sp>
        <p:nvSpPr>
          <p:cNvPr id="317" name="Shape 317"/>
          <p:cNvSpPr txBox="1">
            <a:spLocks noGrp="1"/>
          </p:cNvSpPr>
          <p:nvPr>
            <p:ph type="body" idx="2"/>
          </p:nvPr>
        </p:nvSpPr>
        <p:spPr>
          <a:xfrm>
            <a:off x="487681" y="1672166"/>
            <a:ext cx="11216641" cy="4580467"/>
          </a:xfrm>
          <a:prstGeom prst="rect">
            <a:avLst/>
          </a:prstGeom>
          <a:noFill/>
          <a:ln>
            <a:noFill/>
          </a:ln>
        </p:spPr>
        <p:txBody>
          <a:bodyPr wrap="square" lIns="91425" tIns="91425" rIns="91425" bIns="91425" anchor="t" anchorCtr="0"/>
          <a:lstStyle>
            <a:lvl1pPr marL="575568" marR="0" lvl="0" indent="28131" algn="l" rtl="0">
              <a:lnSpc>
                <a:spcPct val="100000"/>
              </a:lnSpc>
              <a:spcBef>
                <a:spcPts val="400"/>
              </a:spcBef>
              <a:spcAft>
                <a:spcPts val="0"/>
              </a:spcAft>
              <a:buClr>
                <a:srgbClr val="008674"/>
              </a:buClr>
              <a:buSzPct val="100000"/>
              <a:buFont typeface="Noto Sans Symbols"/>
              <a:buChar char="▪"/>
              <a:defRPr sz="3234" b="0" i="0" u="none" strike="noStrike" cap="none">
                <a:solidFill>
                  <a:srgbClr val="595959"/>
                </a:solidFill>
                <a:latin typeface="Arial"/>
                <a:ea typeface="Arial"/>
                <a:cs typeface="Arial"/>
                <a:sym typeface="Arial"/>
              </a:defRPr>
            </a:lvl1pPr>
            <a:lvl2pPr marL="1100351" marR="0" lvl="1" indent="51033" algn="l" rtl="0">
              <a:lnSpc>
                <a:spcPct val="100000"/>
              </a:lnSpc>
              <a:spcBef>
                <a:spcPts val="400"/>
              </a:spcBef>
              <a:spcAft>
                <a:spcPts val="0"/>
              </a:spcAft>
              <a:buClr>
                <a:srgbClr val="008674"/>
              </a:buClr>
              <a:buSzPct val="100000"/>
              <a:buFont typeface="Helvetica Neue"/>
              <a:buChar char="-"/>
              <a:defRPr sz="2647" b="0" i="0" u="none" strike="noStrike" cap="none">
                <a:solidFill>
                  <a:srgbClr val="595959"/>
                </a:solidFill>
                <a:latin typeface="Arial"/>
                <a:ea typeface="Arial"/>
                <a:cs typeface="Arial"/>
                <a:sym typeface="Arial"/>
              </a:defRPr>
            </a:lvl2pPr>
            <a:lvl3pPr marL="1540492" marR="0" lvl="2" indent="115015" algn="l" rtl="0">
              <a:lnSpc>
                <a:spcPct val="100000"/>
              </a:lnSpc>
              <a:spcBef>
                <a:spcPts val="400"/>
              </a:spcBef>
              <a:spcAft>
                <a:spcPts val="0"/>
              </a:spcAft>
              <a:buClr>
                <a:srgbClr val="008674"/>
              </a:buClr>
              <a:buSzPct val="100000"/>
              <a:buFont typeface="Arial"/>
              <a:buChar char="•"/>
              <a:defRPr sz="2157" b="0" i="0" u="none" strike="noStrike" cap="none">
                <a:solidFill>
                  <a:srgbClr val="595959"/>
                </a:solidFill>
                <a:latin typeface="Arial"/>
                <a:ea typeface="Arial"/>
                <a:cs typeface="Arial"/>
                <a:sym typeface="Arial"/>
              </a:defRPr>
            </a:lvl3pPr>
            <a:lvl4pPr marL="2209168" marR="0" lvl="3" indent="87381" algn="l" rtl="0">
              <a:lnSpc>
                <a:spcPct val="100000"/>
              </a:lnSpc>
              <a:spcBef>
                <a:spcPts val="400"/>
              </a:spcBef>
              <a:spcAft>
                <a:spcPts val="0"/>
              </a:spcAft>
              <a:buClr>
                <a:srgbClr val="008674"/>
              </a:buClr>
              <a:buSzPct val="100000"/>
              <a:buFont typeface="Helvetica Neue"/>
              <a:buChar char="-"/>
              <a:defRPr sz="1863" b="0" i="0" u="none" strike="noStrike" cap="none">
                <a:solidFill>
                  <a:srgbClr val="595959"/>
                </a:solidFill>
                <a:latin typeface="Arial"/>
                <a:ea typeface="Arial"/>
                <a:cs typeface="Arial"/>
                <a:sym typeface="Arial"/>
              </a:defRPr>
            </a:lvl4pPr>
            <a:lvl5pPr marL="2793200" marR="0" lvl="4" indent="63482" algn="l" rtl="0">
              <a:lnSpc>
                <a:spcPct val="100000"/>
              </a:lnSpc>
              <a:spcBef>
                <a:spcPts val="400"/>
              </a:spcBef>
              <a:spcAft>
                <a:spcPts val="0"/>
              </a:spcAft>
              <a:buClr>
                <a:srgbClr val="008674"/>
              </a:buClr>
              <a:buSzPct val="100000"/>
              <a:buFont typeface="Arial"/>
              <a:buChar char="•"/>
              <a:defRPr sz="1863" b="0" i="0" u="none" strike="noStrike" cap="none">
                <a:solidFill>
                  <a:srgbClr val="595959"/>
                </a:solidFill>
                <a:latin typeface="Arial"/>
                <a:ea typeface="Arial"/>
                <a:cs typeface="Arial"/>
                <a:sym typeface="Arial"/>
              </a:defRPr>
            </a:lvl5pPr>
            <a:lvl6pPr marL="3165628" marR="0" lvl="5" indent="114266"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3775053" marR="0" lvl="6" indent="114765"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4384479" marR="0" lvl="7" indent="115263"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4993905" marR="0" lvl="8" indent="11576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28530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lvl1pPr>
            <a:lvl2pPr marL="27937" indent="0">
              <a:buNone/>
              <a:defRPr sz="1956"/>
            </a:lvl2pPr>
            <a:lvl3pPr marL="218837" indent="0">
              <a:buNone/>
              <a:defRPr sz="1956"/>
            </a:lvl3pPr>
            <a:lvl4pPr marL="465611" indent="0">
              <a:buNone/>
              <a:defRPr sz="1761"/>
            </a:lvl4pPr>
            <a:lvl5pPr marL="723249"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66620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7" y="1406526"/>
            <a:ext cx="11655425" cy="3171825"/>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008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7937" indent="0">
              <a:buNone/>
              <a:defRPr sz="1956"/>
            </a:lvl2pPr>
            <a:lvl3pPr marL="218837" indent="0">
              <a:buNone/>
              <a:defRPr sz="1956"/>
            </a:lvl3pPr>
            <a:lvl4pPr marL="465611" indent="0">
              <a:buNone/>
              <a:defRPr sz="1761"/>
            </a:lvl4pPr>
            <a:lvl5pPr marL="723249"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6312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65371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39793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ntent">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05966" y="215495"/>
            <a:ext cx="11337175" cy="64008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757070"/>
              </a:buClr>
              <a:buSzPct val="100000"/>
              <a:buFont typeface="Quattrocento Sans"/>
              <a:buNone/>
              <a:defRPr sz="3234" b="1" i="0" u="none" strike="noStrike" cap="none">
                <a:solidFill>
                  <a:srgbClr val="757070"/>
                </a:solidFill>
                <a:latin typeface="Quattrocento Sans"/>
                <a:ea typeface="Quattrocento Sans"/>
                <a:cs typeface="Quattrocento Sans"/>
                <a:sym typeface="Quattrocento Sans"/>
              </a:defRPr>
            </a:lvl1pPr>
            <a:lvl2pPr lvl="1" indent="0">
              <a:spcBef>
                <a:spcPts val="0"/>
              </a:spcBef>
              <a:buSzPct val="77777"/>
              <a:buNone/>
              <a:defRPr sz="1765"/>
            </a:lvl2pPr>
            <a:lvl3pPr lvl="2" indent="0">
              <a:spcBef>
                <a:spcPts val="0"/>
              </a:spcBef>
              <a:buSzPct val="77777"/>
              <a:buNone/>
              <a:defRPr sz="1765"/>
            </a:lvl3pPr>
            <a:lvl4pPr lvl="3" indent="0">
              <a:spcBef>
                <a:spcPts val="0"/>
              </a:spcBef>
              <a:buSzPct val="77777"/>
              <a:buNone/>
              <a:defRPr sz="1765"/>
            </a:lvl4pPr>
            <a:lvl5pPr lvl="4" indent="0">
              <a:spcBef>
                <a:spcPts val="0"/>
              </a:spcBef>
              <a:buSzPct val="77777"/>
              <a:buNone/>
              <a:defRPr sz="1765"/>
            </a:lvl5pPr>
            <a:lvl6pPr lvl="5" indent="0">
              <a:spcBef>
                <a:spcPts val="0"/>
              </a:spcBef>
              <a:buSzPct val="77777"/>
              <a:buNone/>
              <a:defRPr sz="1765"/>
            </a:lvl6pPr>
            <a:lvl7pPr lvl="6" indent="0">
              <a:spcBef>
                <a:spcPts val="0"/>
              </a:spcBef>
              <a:buSzPct val="77777"/>
              <a:buNone/>
              <a:defRPr sz="1765"/>
            </a:lvl7pPr>
            <a:lvl8pPr lvl="7" indent="0">
              <a:spcBef>
                <a:spcPts val="0"/>
              </a:spcBef>
              <a:buSzPct val="77777"/>
              <a:buNone/>
              <a:defRPr sz="1765"/>
            </a:lvl8pPr>
            <a:lvl9pPr lvl="8" indent="0">
              <a:spcBef>
                <a:spcPts val="0"/>
              </a:spcBef>
              <a:buSzPct val="77777"/>
              <a:buNone/>
              <a:defRPr sz="1765"/>
            </a:lvl9pPr>
          </a:lstStyle>
          <a:p>
            <a:endParaRPr/>
          </a:p>
        </p:txBody>
      </p:sp>
      <p:sp>
        <p:nvSpPr>
          <p:cNvPr id="434" name="Shape 434"/>
          <p:cNvSpPr txBox="1">
            <a:spLocks noGrp="1"/>
          </p:cNvSpPr>
          <p:nvPr>
            <p:ph type="body" idx="1"/>
          </p:nvPr>
        </p:nvSpPr>
        <p:spPr>
          <a:xfrm>
            <a:off x="405937" y="1046632"/>
            <a:ext cx="11274552" cy="5239512"/>
          </a:xfrm>
          <a:prstGeom prst="rect">
            <a:avLst/>
          </a:prstGeom>
          <a:noFill/>
          <a:ln>
            <a:noFill/>
          </a:ln>
        </p:spPr>
        <p:txBody>
          <a:bodyPr wrap="square" lIns="91425" tIns="91425" rIns="91425" bIns="91425" anchor="t" anchorCtr="0"/>
          <a:lstStyle>
            <a:lvl1pPr marL="227948" marR="0" lvl="0" indent="-47461" algn="l" rtl="0">
              <a:lnSpc>
                <a:spcPct val="90000"/>
              </a:lnSpc>
              <a:spcBef>
                <a:spcPts val="1000"/>
              </a:spcBef>
              <a:buClr>
                <a:srgbClr val="3A3838"/>
              </a:buClr>
              <a:buSzPct val="100000"/>
              <a:buFont typeface="Arial"/>
              <a:buChar char="•"/>
              <a:defRPr sz="2843" b="0" i="0" u="none" strike="noStrike" cap="none">
                <a:solidFill>
                  <a:srgbClr val="3A3838"/>
                </a:solidFill>
                <a:latin typeface="Quattrocento Sans"/>
                <a:ea typeface="Quattrocento Sans"/>
                <a:cs typeface="Quattrocento Sans"/>
                <a:sym typeface="Quattrocento Sans"/>
              </a:defRPr>
            </a:lvl1pPr>
            <a:lvl2pPr marL="683847" marR="0" lvl="1" indent="-86370" algn="l" rtl="0">
              <a:lnSpc>
                <a:spcPct val="90000"/>
              </a:lnSpc>
              <a:spcBef>
                <a:spcPts val="500"/>
              </a:spcBef>
              <a:buClr>
                <a:srgbClr val="3A3838"/>
              </a:buClr>
              <a:buSzPct val="100000"/>
              <a:buFont typeface="Arial"/>
              <a:buChar char="•"/>
              <a:defRPr sz="2353" b="0" i="0" u="none" strike="noStrike" cap="none">
                <a:solidFill>
                  <a:srgbClr val="3A3838"/>
                </a:solidFill>
                <a:latin typeface="Quattrocento Sans"/>
                <a:ea typeface="Quattrocento Sans"/>
                <a:cs typeface="Quattrocento Sans"/>
                <a:sym typeface="Quattrocento Sans"/>
              </a:defRPr>
            </a:lvl2pPr>
            <a:lvl3pPr marL="1139754" marR="0" lvl="2" indent="-106618" algn="l" rtl="0">
              <a:lnSpc>
                <a:spcPct val="90000"/>
              </a:lnSpc>
              <a:spcBef>
                <a:spcPts val="500"/>
              </a:spcBef>
              <a:buClr>
                <a:srgbClr val="3A3838"/>
              </a:buClr>
              <a:buSzPct val="100000"/>
              <a:buFont typeface="Arial"/>
              <a:buChar char="•"/>
              <a:defRPr sz="1961" b="0" i="0" u="none" strike="noStrike" cap="none">
                <a:solidFill>
                  <a:srgbClr val="3A3838"/>
                </a:solidFill>
                <a:latin typeface="Quattrocento Sans"/>
                <a:ea typeface="Quattrocento Sans"/>
                <a:cs typeface="Quattrocento Sans"/>
                <a:sym typeface="Quattrocento Sans"/>
              </a:defRPr>
            </a:lvl3pPr>
            <a:lvl4pPr marL="1595658" marR="0" lvl="3" indent="-120638"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4pPr>
            <a:lvl5pPr marL="2051557" marR="0" lvl="4" indent="-115982"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5pPr>
            <a:lvl6pPr marL="2507453" marR="0" lvl="5" indent="-111323"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6pPr>
            <a:lvl7pPr marL="2963351" marR="0" lvl="6" indent="-119116"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7pPr>
            <a:lvl8pPr marL="3419254" marR="0" lvl="7" indent="-114464"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8pPr>
            <a:lvl9pPr marL="3875154" marR="0" lvl="8" indent="-109810"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502024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3906-568A-4B48-B78E-48B6C1A39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98D68-4E85-4EE9-9B61-BB05AABBF9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1726C7-E292-4586-A57E-3C076A4841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E4D37E-CBD0-4F5E-8418-31A0C1E190D4}"/>
              </a:ext>
            </a:extLst>
          </p:cNvPr>
          <p:cNvSpPr>
            <a:spLocks noGrp="1"/>
          </p:cNvSpPr>
          <p:nvPr>
            <p:ph type="dt" sz="half" idx="10"/>
          </p:nvPr>
        </p:nvSpPr>
        <p:spPr/>
        <p:txBody>
          <a:bodyPr/>
          <a:lstStyle/>
          <a:p>
            <a:fld id="{5238BB69-2B6B-4B7C-9ABB-2BDFD74DD4FD}" type="datetimeFigureOut">
              <a:rPr lang="en-US" smtClean="0"/>
              <a:t>8/25/2018</a:t>
            </a:fld>
            <a:endParaRPr lang="en-US"/>
          </a:p>
        </p:txBody>
      </p:sp>
      <p:sp>
        <p:nvSpPr>
          <p:cNvPr id="6" name="Footer Placeholder 5">
            <a:extLst>
              <a:ext uri="{FF2B5EF4-FFF2-40B4-BE49-F238E27FC236}">
                <a16:creationId xmlns:a16="http://schemas.microsoft.com/office/drawing/2014/main" id="{F8D25394-08E6-4DD1-BBD5-A28F87292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97B2E-7EF4-49FE-BCAE-00C8A21C9300}"/>
              </a:ext>
            </a:extLst>
          </p:cNvPr>
          <p:cNvSpPr>
            <a:spLocks noGrp="1"/>
          </p:cNvSpPr>
          <p:nvPr>
            <p:ph type="sldNum" sz="quarter" idx="12"/>
          </p:nvPr>
        </p:nvSpPr>
        <p:spPr/>
        <p:txBody>
          <a:bodyPr/>
          <a:lstStyle/>
          <a:p>
            <a:fld id="{E79A24FA-9563-4E5A-B3C3-9506913AA2BA}" type="slidenum">
              <a:rPr lang="en-US" smtClean="0"/>
              <a:t>‹#›</a:t>
            </a:fld>
            <a:endParaRPr lang="en-US"/>
          </a:p>
        </p:txBody>
      </p:sp>
    </p:spTree>
    <p:extLst>
      <p:ext uri="{BB962C8B-B14F-4D97-AF65-F5344CB8AC3E}">
        <p14:creationId xmlns:p14="http://schemas.microsoft.com/office/powerpoint/2010/main" val="28643496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F4D6-AE8D-480A-B3C4-914A1C2D8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9D731-E084-4EEA-A717-F023F7E358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2E3DD-3884-4C52-9D54-1650835F39E5}"/>
              </a:ext>
            </a:extLst>
          </p:cNvPr>
          <p:cNvSpPr>
            <a:spLocks noGrp="1"/>
          </p:cNvSpPr>
          <p:nvPr>
            <p:ph type="dt" sz="half" idx="10"/>
          </p:nvPr>
        </p:nvSpPr>
        <p:spPr/>
        <p:txBody>
          <a:bodyPr/>
          <a:lstStyle/>
          <a:p>
            <a:fld id="{211F59B3-FF20-43EB-A7AB-97F4229B4B6E}" type="datetimeFigureOut">
              <a:rPr lang="en-US" smtClean="0"/>
              <a:t>8/25/2018</a:t>
            </a:fld>
            <a:endParaRPr lang="en-US"/>
          </a:p>
        </p:txBody>
      </p:sp>
      <p:sp>
        <p:nvSpPr>
          <p:cNvPr id="5" name="Footer Placeholder 4">
            <a:extLst>
              <a:ext uri="{FF2B5EF4-FFF2-40B4-BE49-F238E27FC236}">
                <a16:creationId xmlns:a16="http://schemas.microsoft.com/office/drawing/2014/main" id="{B4C1DB60-7E10-4C50-A791-37C735A70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1D169-5CDC-4E8F-9CCE-28671F2A2A96}"/>
              </a:ext>
            </a:extLst>
          </p:cNvPr>
          <p:cNvSpPr>
            <a:spLocks noGrp="1"/>
          </p:cNvSpPr>
          <p:nvPr>
            <p:ph type="sldNum" sz="quarter" idx="12"/>
          </p:nvPr>
        </p:nvSpPr>
        <p:spPr/>
        <p:txBody>
          <a:bodyPr/>
          <a:lstStyle/>
          <a:p>
            <a:fld id="{61EFAA7E-B6CE-42FC-9617-B5BF04FD2397}" type="slidenum">
              <a:rPr lang="en-US" smtClean="0"/>
              <a:t>‹#›</a:t>
            </a:fld>
            <a:endParaRPr lang="en-US"/>
          </a:p>
        </p:txBody>
      </p:sp>
    </p:spTree>
    <p:extLst>
      <p:ext uri="{BB962C8B-B14F-4D97-AF65-F5344CB8AC3E}">
        <p14:creationId xmlns:p14="http://schemas.microsoft.com/office/powerpoint/2010/main" val="229740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42918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7333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07811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60082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218" rtl="0" eaLnBrk="1" latinLnBrk="0" hangingPunct="1">
              <a:spcBef>
                <a:spcPct val="0"/>
              </a:spcBef>
              <a:buNone/>
              <a:defRPr lang="en-US" sz="400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69657" y="1891840"/>
            <a:ext cx="11655425" cy="1868204"/>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69242" y="1101275"/>
            <a:ext cx="11655425" cy="447675"/>
          </a:xfrm>
          <a:prstGeom prst="rect">
            <a:avLst/>
          </a:prstGeom>
        </p:spPr>
        <p:txBody>
          <a:bodyPr/>
          <a:lstStyle>
            <a:lvl1pPr marL="0" indent="0">
              <a:buNone/>
              <a:defRPr sz="2000" b="0">
                <a:solidFill>
                  <a:schemeClr val="accent1"/>
                </a:solidFill>
                <a:latin typeface="+mn-lt"/>
              </a:defRPr>
            </a:lvl1pPr>
            <a:lvl2pPr marL="336145" indent="0">
              <a:buNone/>
              <a:defRPr/>
            </a:lvl2pPr>
          </a:lstStyle>
          <a:p>
            <a:pPr lvl="0"/>
            <a:r>
              <a:rPr lang="en-US"/>
              <a:t>Edit Master text styles</a:t>
            </a:r>
          </a:p>
        </p:txBody>
      </p:sp>
    </p:spTree>
    <p:extLst>
      <p:ext uri="{BB962C8B-B14F-4D97-AF65-F5344CB8AC3E}">
        <p14:creationId xmlns:p14="http://schemas.microsoft.com/office/powerpoint/2010/main" val="319378965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481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77194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59115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4992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5391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6761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11091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44107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804021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9936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218"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61990051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52511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313551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07924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22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78188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73272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58030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1206753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22053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15630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7" y="1304925"/>
            <a:ext cx="11655425" cy="4552950"/>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41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290211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438388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856694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066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14604795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89250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037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06634732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35680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43936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218"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0002" y="1101274"/>
            <a:ext cx="11655078" cy="345450"/>
          </a:xfrm>
          <a:prstGeom prst="rect">
            <a:avLst/>
          </a:prstGeom>
        </p:spPr>
        <p:txBody>
          <a:bodyPr tIns="0" bIns="0"/>
          <a:lstStyle>
            <a:lvl1pPr marL="0" indent="0">
              <a:buNone/>
              <a:defRPr lang="en-US" sz="2000" kern="1200" spc="-29" baseline="0" dirty="0">
                <a:solidFill>
                  <a:srgbClr val="ED6722"/>
                </a:solidFill>
                <a:latin typeface="+mn-lt"/>
                <a:ea typeface="+mn-ea"/>
                <a:cs typeface="Bodoni Std Bold Italic"/>
              </a:defRPr>
            </a:lvl1pPr>
            <a:lvl2pPr marL="0" indent="0">
              <a:buNone/>
              <a:defRPr/>
            </a:lvl2pPr>
          </a:lstStyle>
          <a:p>
            <a:pPr marL="0" lvl="0" algn="l" defTabSz="896386" rtl="0" eaLnBrk="1" latinLnBrk="0" hangingPunct="1"/>
            <a:r>
              <a:rPr lang="en-US"/>
              <a:t>Edit Master text styles</a:t>
            </a:r>
          </a:p>
        </p:txBody>
      </p:sp>
      <p:sp>
        <p:nvSpPr>
          <p:cNvPr id="4" name="Content Placeholder 3"/>
          <p:cNvSpPr>
            <a:spLocks noGrp="1"/>
          </p:cNvSpPr>
          <p:nvPr>
            <p:ph sz="quarter" idx="11"/>
          </p:nvPr>
        </p:nvSpPr>
        <p:spPr>
          <a:xfrm>
            <a:off x="269877" y="1601788"/>
            <a:ext cx="11655425" cy="4716462"/>
          </a:xfrm>
          <a:prstGeom prst="rect">
            <a:avLst/>
          </a:prstGeom>
        </p:spPr>
        <p:txBody>
          <a:bodyPr/>
          <a:lstStyle>
            <a:lvl1pPr>
              <a:defRPr sz="3600">
                <a:solidFill>
                  <a:schemeClr val="bg2"/>
                </a:solidFill>
                <a:latin typeface="+mn-lt"/>
              </a:defRPr>
            </a:lvl1pPr>
            <a:lvl2pPr>
              <a:defRPr sz="2000">
                <a:solidFill>
                  <a:schemeClr val="bg2"/>
                </a:solidFill>
                <a:latin typeface="+mn-lt"/>
              </a:defRPr>
            </a:lvl2pPr>
            <a:lvl3pPr>
              <a:defRPr sz="1800">
                <a:solidFill>
                  <a:schemeClr val="bg2"/>
                </a:solidFill>
                <a:latin typeface="+mn-lt"/>
              </a:defRPr>
            </a:lvl3pPr>
            <a:lvl4pPr>
              <a:defRPr sz="1600">
                <a:solidFill>
                  <a:schemeClr val="bg2"/>
                </a:solidFill>
                <a:latin typeface="+mn-lt"/>
              </a:defRPr>
            </a:lvl4pPr>
            <a:lvl5pPr>
              <a:defRPr sz="1600">
                <a:solidFill>
                  <a:schemeClr val="bg2"/>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22514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47520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270121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4518293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dirty="0"/>
              <a:t>Edit Master text styles</a:t>
            </a:r>
          </a:p>
        </p:txBody>
      </p:sp>
    </p:spTree>
    <p:extLst>
      <p:ext uri="{BB962C8B-B14F-4D97-AF65-F5344CB8AC3E}">
        <p14:creationId xmlns:p14="http://schemas.microsoft.com/office/powerpoint/2010/main" val="351355762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3042309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94961578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7167577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6096153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7395730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057692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image" Target="../media/image13.emf"/><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theme" Target="../theme/theme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theme" Target="../theme/theme5.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slideLayout" Target="../slideLayouts/slideLayout181.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theme" Target="../theme/theme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image" Target="../media/image29.png"/><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theme" Target="../theme/theme7.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image" Target="../media/image13.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9" Type="http://schemas.openxmlformats.org/officeDocument/2006/relationships/slideLayout" Target="../slideLayouts/slideLayout244.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34" Type="http://schemas.openxmlformats.org/officeDocument/2006/relationships/slideLayout" Target="../slideLayouts/slideLayout23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theme" Target="../theme/theme8.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31"/>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25399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4276" r:id="rId25"/>
    <p:sldLayoutId id="2147484277" r:id="rId26"/>
    <p:sldLayoutId id="2147484278" r:id="rId27"/>
    <p:sldLayoutId id="2147484279" r:id="rId28"/>
    <p:sldLayoutId id="2147484280" r:id="rId29"/>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28"/>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56865670"/>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03470010"/>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129414464"/>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 id="2147484067" r:id="rId26"/>
    <p:sldLayoutId id="2147484068" r:id="rId27"/>
    <p:sldLayoutId id="2147484069" r:id="rId28"/>
    <p:sldLayoutId id="2147484070" r:id="rId2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24921746"/>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1" r:id="rId35"/>
    <p:sldLayoutId id="2147484122" r:id="rId3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46365665"/>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2" r:id="rId35"/>
    <p:sldLayoutId id="2147484163" r:id="rId36"/>
    <p:sldLayoutId id="2147484164" r:id="rId37"/>
    <p:sldLayoutId id="2147484165" r:id="rId38"/>
    <p:sldLayoutId id="2147484166"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492437054"/>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 id="2147484182" r:id="rId15"/>
    <p:sldLayoutId id="2147484183" r:id="rId16"/>
    <p:sldLayoutId id="2147484184" r:id="rId17"/>
    <p:sldLayoutId id="2147484185" r:id="rId18"/>
    <p:sldLayoutId id="2147484186" r:id="rId19"/>
    <p:sldLayoutId id="2147484187" r:id="rId20"/>
    <p:sldLayoutId id="2147484188" r:id="rId21"/>
    <p:sldLayoutId id="2147484189" r:id="rId22"/>
    <p:sldLayoutId id="2147484190" r:id="rId23"/>
    <p:sldLayoutId id="2147484192" r:id="rId2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72944649"/>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9" r:id="rId35"/>
    <p:sldLayoutId id="2147484230" r:id="rId36"/>
    <p:sldLayoutId id="2147484231" r:id="rId37"/>
    <p:sldLayoutId id="2147484232" r:id="rId38"/>
    <p:sldLayoutId id="2147484233"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3.png"/><Relationship Id="rId21" Type="http://schemas.openxmlformats.org/officeDocument/2006/relationships/image" Target="../media/image70.png"/><Relationship Id="rId34" Type="http://schemas.openxmlformats.org/officeDocument/2006/relationships/image" Target="../media/image83.tiff"/><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2.tiff"/><Relationship Id="rId2" Type="http://schemas.openxmlformats.org/officeDocument/2006/relationships/notesSlide" Target="../notesSlides/notesSlide9.xml"/><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78.png"/><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60.png"/><Relationship Id="rId24" Type="http://schemas.openxmlformats.org/officeDocument/2006/relationships/image" Target="../media/image73.svg"/><Relationship Id="rId32" Type="http://schemas.openxmlformats.org/officeDocument/2006/relationships/image" Target="../media/image81.tiff"/><Relationship Id="rId5" Type="http://schemas.openxmlformats.org/officeDocument/2006/relationships/image" Target="../media/image55.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77.png"/><Relationship Id="rId10" Type="http://schemas.openxmlformats.org/officeDocument/2006/relationships/image" Target="../media/image59.png"/><Relationship Id="rId19" Type="http://schemas.openxmlformats.org/officeDocument/2006/relationships/image" Target="../media/image68.png"/><Relationship Id="rId31" Type="http://schemas.openxmlformats.org/officeDocument/2006/relationships/image" Target="../media/image80.tiff"/><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svg"/></Relationships>
</file>

<file path=ppt/slides/_rels/slide16.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94.emf"/><Relationship Id="rId3" Type="http://schemas.openxmlformats.org/officeDocument/2006/relationships/image" Target="../media/image84.png"/><Relationship Id="rId7" Type="http://schemas.openxmlformats.org/officeDocument/2006/relationships/image" Target="../media/image88.emf"/><Relationship Id="rId12" Type="http://schemas.openxmlformats.org/officeDocument/2006/relationships/image" Target="../media/image93.emf"/><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87.emf"/><Relationship Id="rId11" Type="http://schemas.openxmlformats.org/officeDocument/2006/relationships/image" Target="../media/image92.emf"/><Relationship Id="rId5" Type="http://schemas.openxmlformats.org/officeDocument/2006/relationships/image" Target="../media/image86.emf"/><Relationship Id="rId10" Type="http://schemas.openxmlformats.org/officeDocument/2006/relationships/image" Target="../media/image91.emf"/><Relationship Id="rId4" Type="http://schemas.openxmlformats.org/officeDocument/2006/relationships/image" Target="../media/image85.svg"/><Relationship Id="rId9" Type="http://schemas.openxmlformats.org/officeDocument/2006/relationships/image" Target="../media/image90.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86.emf"/><Relationship Id="rId5" Type="http://schemas.openxmlformats.org/officeDocument/2006/relationships/image" Target="../media/image97.emf"/><Relationship Id="rId4" Type="http://schemas.openxmlformats.org/officeDocument/2006/relationships/image" Target="../media/image96.emf"/></Relationships>
</file>

<file path=ppt/slides/_rels/slide2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slide" Target="slide26.xml"/><Relationship Id="rId7"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png"/><Relationship Id="rId9" Type="http://schemas.openxmlformats.org/officeDocument/2006/relationships/slide" Target="slide24.xml"/></Relationships>
</file>

<file path=ppt/slides/_rels/slide2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svg"/><Relationship Id="rId12" Type="http://schemas.openxmlformats.org/officeDocument/2006/relationships/slide" Target="slide26.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image" Target="../media/image109.svg"/><Relationship Id="rId5" Type="http://schemas.openxmlformats.org/officeDocument/2006/relationships/slide" Target="slide24.xml"/><Relationship Id="rId10" Type="http://schemas.openxmlformats.org/officeDocument/2006/relationships/image" Target="../media/image108.png"/><Relationship Id="rId4" Type="http://schemas.openxmlformats.org/officeDocument/2006/relationships/image" Target="../media/image103.svg"/><Relationship Id="rId9" Type="http://schemas.openxmlformats.org/officeDocument/2006/relationships/image" Target="../media/image107.svg"/></Relationships>
</file>

<file path=ppt/slides/_rels/slide28.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6.png"/><Relationship Id="rId7" Type="http://schemas.openxmlformats.org/officeDocument/2006/relationships/image" Target="../media/image112.png"/><Relationship Id="rId12" Type="http://schemas.openxmlformats.org/officeDocument/2006/relationships/slide" Target="slide26.xml"/><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111.svg"/><Relationship Id="rId11" Type="http://schemas.openxmlformats.org/officeDocument/2006/relationships/slide" Target="slide28.xml"/><Relationship Id="rId5" Type="http://schemas.openxmlformats.org/officeDocument/2006/relationships/image" Target="../media/image110.png"/><Relationship Id="rId10" Type="http://schemas.openxmlformats.org/officeDocument/2006/relationships/image" Target="../media/image103.svg"/><Relationship Id="rId4" Type="http://schemas.openxmlformats.org/officeDocument/2006/relationships/image" Target="../media/image107.svg"/><Relationship Id="rId9" Type="http://schemas.openxmlformats.org/officeDocument/2006/relationships/image" Target="../media/image102.png"/></Relationships>
</file>

<file path=ppt/slides/_rels/slide2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6.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slide" Target="slide34.xml"/><Relationship Id="rId5" Type="http://schemas.openxmlformats.org/officeDocument/2006/relationships/slide" Target="slide30.xml"/><Relationship Id="rId4" Type="http://schemas.openxmlformats.org/officeDocument/2006/relationships/image" Target="../media/image103.svg"/></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2.xml"/><Relationship Id="rId7" Type="http://schemas.openxmlformats.org/officeDocument/2006/relationships/image" Target="../media/image40.wmf"/><Relationship Id="rId2" Type="http://schemas.openxmlformats.org/officeDocument/2006/relationships/slideLayout" Target="../slideLayouts/slideLayout27.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5.tiff"/><Relationship Id="rId5" Type="http://schemas.openxmlformats.org/officeDocument/2006/relationships/image" Target="../media/image41.png"/><Relationship Id="rId10" Type="http://schemas.openxmlformats.org/officeDocument/2006/relationships/image" Target="../media/image44.png"/><Relationship Id="rId4" Type="http://schemas.openxmlformats.org/officeDocument/2006/relationships/hyperlink" Target="mailto:manesh@spektrasystems.com" TargetMode="External"/><Relationship Id="rId9" Type="http://schemas.openxmlformats.org/officeDocument/2006/relationships/image" Target="../media/image43.png"/></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slide" Target="slide26.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slide" Target="slide34.xml"/><Relationship Id="rId5" Type="http://schemas.openxmlformats.org/officeDocument/2006/relationships/slide" Target="slide30.xml"/><Relationship Id="rId4" Type="http://schemas.openxmlformats.org/officeDocument/2006/relationships/image" Target="../media/image103.svg"/></Relationships>
</file>

<file path=ppt/slides/_rels/slide31.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117.svg"/><Relationship Id="rId11" Type="http://schemas.openxmlformats.org/officeDocument/2006/relationships/slide" Target="slide26.xml"/><Relationship Id="rId5" Type="http://schemas.openxmlformats.org/officeDocument/2006/relationships/image" Target="../media/image116.png"/><Relationship Id="rId10" Type="http://schemas.openxmlformats.org/officeDocument/2006/relationships/image" Target="../media/image103.svg"/><Relationship Id="rId4" Type="http://schemas.openxmlformats.org/officeDocument/2006/relationships/image" Target="../media/image115.svg"/><Relationship Id="rId9" Type="http://schemas.openxmlformats.org/officeDocument/2006/relationships/image" Target="../media/image102.png"/></Relationships>
</file>

<file path=ppt/slides/_rels/slide3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5.png"/><Relationship Id="rId18" Type="http://schemas.openxmlformats.org/officeDocument/2006/relationships/image" Target="../media/image130.svg"/><Relationship Id="rId3" Type="http://schemas.openxmlformats.org/officeDocument/2006/relationships/image" Target="../media/image102.png"/><Relationship Id="rId7" Type="http://schemas.openxmlformats.org/officeDocument/2006/relationships/image" Target="../media/image120.jpg"/><Relationship Id="rId12" Type="http://schemas.openxmlformats.org/officeDocument/2006/relationships/image" Target="../media/image124.svg"/><Relationship Id="rId17" Type="http://schemas.openxmlformats.org/officeDocument/2006/relationships/image" Target="../media/image129.png"/><Relationship Id="rId2" Type="http://schemas.openxmlformats.org/officeDocument/2006/relationships/notesSlide" Target="../notesSlides/notesSlide20.xml"/><Relationship Id="rId16" Type="http://schemas.openxmlformats.org/officeDocument/2006/relationships/image" Target="../media/image128.svg"/><Relationship Id="rId1" Type="http://schemas.openxmlformats.org/officeDocument/2006/relationships/slideLayout" Target="../slideLayouts/slideLayout29.xml"/><Relationship Id="rId6" Type="http://schemas.openxmlformats.org/officeDocument/2006/relationships/slide" Target="slide26.xml"/><Relationship Id="rId11" Type="http://schemas.openxmlformats.org/officeDocument/2006/relationships/image" Target="../media/image123.png"/><Relationship Id="rId5" Type="http://schemas.openxmlformats.org/officeDocument/2006/relationships/slide" Target="slide27.xml"/><Relationship Id="rId15" Type="http://schemas.openxmlformats.org/officeDocument/2006/relationships/image" Target="../media/image127.png"/><Relationship Id="rId10" Type="http://schemas.openxmlformats.org/officeDocument/2006/relationships/image" Target="../media/image50.tiff"/><Relationship Id="rId4" Type="http://schemas.openxmlformats.org/officeDocument/2006/relationships/image" Target="../media/image103.svg"/><Relationship Id="rId9" Type="http://schemas.openxmlformats.org/officeDocument/2006/relationships/image" Target="../media/image122.png"/><Relationship Id="rId14" Type="http://schemas.openxmlformats.org/officeDocument/2006/relationships/image" Target="../media/image126.svg"/></Relationships>
</file>

<file path=ppt/slides/_rels/slide33.xml.rels><?xml version="1.0" encoding="UTF-8" standalone="yes"?>
<Relationships xmlns="http://schemas.openxmlformats.org/package/2006/relationships"><Relationship Id="rId8" Type="http://schemas.openxmlformats.org/officeDocument/2006/relationships/image" Target="../media/image132.tiff"/><Relationship Id="rId13" Type="http://schemas.openxmlformats.org/officeDocument/2006/relationships/image" Target="../media/image99.png"/><Relationship Id="rId3" Type="http://schemas.openxmlformats.org/officeDocument/2006/relationships/image" Target="../media/image102.png"/><Relationship Id="rId7" Type="http://schemas.openxmlformats.org/officeDocument/2006/relationships/image" Target="../media/image131.tiff"/><Relationship Id="rId12" Type="http://schemas.openxmlformats.org/officeDocument/2006/relationships/image" Target="../media/image136.tiff"/><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slide" Target="slide26.xml"/><Relationship Id="rId11" Type="http://schemas.openxmlformats.org/officeDocument/2006/relationships/image" Target="../media/image135.tiff"/><Relationship Id="rId5" Type="http://schemas.openxmlformats.org/officeDocument/2006/relationships/slide" Target="slide27.xml"/><Relationship Id="rId10" Type="http://schemas.openxmlformats.org/officeDocument/2006/relationships/image" Target="../media/image134.tiff"/><Relationship Id="rId4" Type="http://schemas.openxmlformats.org/officeDocument/2006/relationships/image" Target="../media/image103.svg"/><Relationship Id="rId9" Type="http://schemas.openxmlformats.org/officeDocument/2006/relationships/image" Target="../media/image133.tiff"/></Relationships>
</file>

<file path=ppt/slides/_rels/slide34.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137.png"/><Relationship Id="rId7" Type="http://schemas.openxmlformats.org/officeDocument/2006/relationships/image" Target="../media/image103.svg"/><Relationship Id="rId2" Type="http://schemas.openxmlformats.org/officeDocument/2006/relationships/notesSlide" Target="../notesSlides/notesSlide22.xml"/><Relationship Id="rId1" Type="http://schemas.openxmlformats.org/officeDocument/2006/relationships/slideLayout" Target="../slideLayouts/slideLayout29.xml"/><Relationship Id="rId6" Type="http://schemas.openxmlformats.org/officeDocument/2006/relationships/image" Target="../media/image102.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slide" Target="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26.xml"/></Relationships>
</file>

<file path=ppt/slides/_rels/slide5.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47.png"/><Relationship Id="rId7"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hyperlink" Target="https://www.cncf.io/blog/2017/12/06/cloud-native-technologies-scaling-production-applications/" TargetMode="External"/><Relationship Id="rId5" Type="http://schemas.openxmlformats.org/officeDocument/2006/relationships/hyperlink" Target="https://www.datadoghq.com/docker-adoption/index.html" TargetMode="External"/><Relationship Id="rId4" Type="http://schemas.openxmlformats.org/officeDocument/2006/relationships/image" Target="../media/image48.svg"/><Relationship Id="rId9" Type="http://schemas.openxmlformats.org/officeDocument/2006/relationships/image" Target="../media/image49.jpg"/></Relationships>
</file>

<file path=ppt/slides/_rels/slide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5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11548324" cy="974019"/>
          </a:xfrm>
        </p:spPr>
        <p:txBody>
          <a:bodyPr/>
          <a:lstStyle/>
          <a:p>
            <a:r>
              <a:rPr lang="en-US" sz="5400" b="1" spc="0" dirty="0"/>
              <a:t>Azure Kubernetes Service</a:t>
            </a:r>
          </a:p>
        </p:txBody>
      </p:sp>
      <p:sp>
        <p:nvSpPr>
          <p:cNvPr id="26" name="Text Placeholder 25">
            <a:extLst>
              <a:ext uri="{FF2B5EF4-FFF2-40B4-BE49-F238E27FC236}">
                <a16:creationId xmlns:a16="http://schemas.microsoft.com/office/drawing/2014/main" id="{9C0254C1-0ED8-4C52-A34C-EBB3B21E11B5}"/>
              </a:ext>
            </a:extLst>
          </p:cNvPr>
          <p:cNvSpPr>
            <a:spLocks noGrp="1"/>
          </p:cNvSpPr>
          <p:nvPr>
            <p:ph type="body" sz="quarter" idx="12"/>
          </p:nvPr>
        </p:nvSpPr>
        <p:spPr/>
        <p:txBody>
          <a:bodyPr/>
          <a:lstStyle/>
          <a:p>
            <a:r>
              <a:rPr lang="en-US" dirty="0"/>
              <a:t>Amit Malik</a:t>
            </a:r>
          </a:p>
          <a:p>
            <a:r>
              <a:rPr lang="en-US" dirty="0"/>
              <a:t>Bangalore Azure User Group</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Tree>
    <p:extLst>
      <p:ext uri="{BB962C8B-B14F-4D97-AF65-F5344CB8AC3E}">
        <p14:creationId xmlns:p14="http://schemas.microsoft.com/office/powerpoint/2010/main" val="1466755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7704-AB7D-4C75-B748-D48AA767073E}"/>
              </a:ext>
            </a:extLst>
          </p:cNvPr>
          <p:cNvSpPr>
            <a:spLocks noGrp="1"/>
          </p:cNvSpPr>
          <p:nvPr>
            <p:ph type="title"/>
          </p:nvPr>
        </p:nvSpPr>
        <p:spPr/>
        <p:txBody>
          <a:bodyPr>
            <a:normAutofit fontScale="90000"/>
          </a:bodyPr>
          <a:lstStyle/>
          <a:p>
            <a:r>
              <a:rPr lang="en-US" sz="4800" b="1" dirty="0"/>
              <a:t>Azure Kubernetes Service (AKS)</a:t>
            </a:r>
            <a:br>
              <a:rPr lang="en-US" sz="4800" b="1" dirty="0"/>
            </a:br>
            <a:r>
              <a:rPr lang="en-US" sz="2400" spc="-20" dirty="0">
                <a:solidFill>
                  <a:schemeClr val="accent1"/>
                </a:solidFill>
                <a:latin typeface="Segoe UI"/>
              </a:rPr>
              <a:t>Kubernetes made easy – get the most complete and simple end-to-end experience for seamless Kubernetes lifecycle management on Azure</a:t>
            </a:r>
            <a:endParaRPr lang="en-US" dirty="0">
              <a:solidFill>
                <a:schemeClr val="accent1"/>
              </a:solidFill>
            </a:endParaRPr>
          </a:p>
        </p:txBody>
      </p:sp>
      <p:graphicFrame>
        <p:nvGraphicFramePr>
          <p:cNvPr id="4" name="Table 3">
            <a:extLst>
              <a:ext uri="{FF2B5EF4-FFF2-40B4-BE49-F238E27FC236}">
                <a16:creationId xmlns:a16="http://schemas.microsoft.com/office/drawing/2014/main" id="{B09DF377-F6BA-4D91-91C0-8EA20C7F75C1}"/>
              </a:ext>
            </a:extLst>
          </p:cNvPr>
          <p:cNvGraphicFramePr>
            <a:graphicFrameLocks noGrp="1"/>
          </p:cNvGraphicFramePr>
          <p:nvPr>
            <p:extLst>
              <p:ext uri="{D42A27DB-BD31-4B8C-83A1-F6EECF244321}">
                <p14:modId xmlns:p14="http://schemas.microsoft.com/office/powerpoint/2010/main" val="1026966216"/>
              </p:ext>
            </p:extLst>
          </p:nvPr>
        </p:nvGraphicFramePr>
        <p:xfrm>
          <a:off x="1750708" y="1984776"/>
          <a:ext cx="8143775" cy="4450080"/>
        </p:xfrm>
        <a:graphic>
          <a:graphicData uri="http://schemas.openxmlformats.org/drawingml/2006/table">
            <a:tbl>
              <a:tblPr firstRow="1" bandRow="1">
                <a:tableStyleId>{5940675A-B579-460E-94D1-54222C63F5DA}</a:tableStyleId>
              </a:tblPr>
              <a:tblGrid>
                <a:gridCol w="2725109">
                  <a:extLst>
                    <a:ext uri="{9D8B030D-6E8A-4147-A177-3AD203B41FA5}">
                      <a16:colId xmlns:a16="http://schemas.microsoft.com/office/drawing/2014/main" val="2783815661"/>
                    </a:ext>
                  </a:extLst>
                </a:gridCol>
                <a:gridCol w="2709333">
                  <a:extLst>
                    <a:ext uri="{9D8B030D-6E8A-4147-A177-3AD203B41FA5}">
                      <a16:colId xmlns:a16="http://schemas.microsoft.com/office/drawing/2014/main" val="575011386"/>
                    </a:ext>
                  </a:extLst>
                </a:gridCol>
                <a:gridCol w="2709333">
                  <a:extLst>
                    <a:ext uri="{9D8B030D-6E8A-4147-A177-3AD203B41FA5}">
                      <a16:colId xmlns:a16="http://schemas.microsoft.com/office/drawing/2014/main" val="2632597335"/>
                    </a:ext>
                  </a:extLst>
                </a:gridCol>
              </a:tblGrid>
              <a:tr h="370840">
                <a:tc>
                  <a:txBody>
                    <a:bodyPr/>
                    <a:lstStyle/>
                    <a:p>
                      <a:pPr rtl="0" fontAlgn="base"/>
                      <a:r>
                        <a:rPr lang="en-US" sz="1400" b="1" i="0" u="none" strike="noStrike" kern="1200" dirty="0">
                          <a:solidFill>
                            <a:schemeClr val="tx1"/>
                          </a:solidFill>
                          <a:effectLst/>
                          <a:latin typeface="+mn-lt"/>
                          <a:ea typeface="+mn-ea"/>
                          <a:cs typeface="+mn-cs"/>
                        </a:rPr>
                        <a:t>Deploy and manage Kubernetes with ease</a:t>
                      </a:r>
                      <a:r>
                        <a:rPr lang="en-US" sz="1400" b="0" i="0" u="none" strike="noStrike" kern="1200" dirty="0">
                          <a:solidFill>
                            <a:schemeClr val="tx1"/>
                          </a:solidFill>
                          <a:effectLst/>
                          <a:latin typeface="+mn-lt"/>
                          <a:ea typeface="+mn-ea"/>
                          <a:cs typeface="+mn-cs"/>
                        </a:rPr>
                        <a:t> </a:t>
                      </a:r>
                    </a:p>
                    <a:p>
                      <a:pPr marL="285750" marR="0" lvl="0" indent="-285750" algn="l" defTabSz="914367"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Free managed control plane for auto upgrades, patching and self healing </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Provision with portal, CLI, ARM, or Terraform</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Full visibility with integrated monitoring and logging</a:t>
                      </a:r>
                    </a:p>
                    <a:p>
                      <a:endParaRPr lang="en-US" sz="14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Scale and run applications with confidence </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Built-in auto scaling </a:t>
                      </a:r>
                    </a:p>
                    <a:p>
                      <a:pPr marL="285750" indent="-285750">
                        <a:buFont typeface="Arial" panose="020B0604020202020204" pitchFamily="34" charset="0"/>
                        <a:buChar char="•"/>
                      </a:pPr>
                      <a:r>
                        <a:rPr lang="en-US" sz="1400" dirty="0"/>
                        <a:t>Global data center to boost performance and reach</a:t>
                      </a:r>
                    </a:p>
                    <a:p>
                      <a:pPr marL="285750" indent="-285750">
                        <a:buFont typeface="Arial" panose="020B0604020202020204" pitchFamily="34" charset="0"/>
                        <a:buChar char="•"/>
                      </a:pPr>
                      <a:r>
                        <a:rPr lang="en-US" sz="1400" dirty="0"/>
                        <a:t>Elastically burst from AKS cluster using ACI</a:t>
                      </a:r>
                      <a:endParaRPr lang="en-US" sz="1400" i="1" dirty="0"/>
                    </a:p>
                    <a:p>
                      <a:endParaRPr lang="en-US" sz="14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Secure your Kubernetes environment</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Control access through AAD and RBAC</a:t>
                      </a:r>
                    </a:p>
                    <a:p>
                      <a:pPr marL="285750" indent="-285750">
                        <a:buFont typeface="Arial" panose="020B0604020202020204" pitchFamily="34" charset="0"/>
                        <a:buChar char="•"/>
                      </a:pPr>
                      <a:r>
                        <a:rPr lang="en-US" sz="1400" dirty="0"/>
                        <a:t>Safeguard keys and secrets with Key Vault</a:t>
                      </a:r>
                    </a:p>
                    <a:p>
                      <a:pPr marL="285750" indent="-285750">
                        <a:buFont typeface="Arial" panose="020B0604020202020204" pitchFamily="34" charset="0"/>
                        <a:buChar char="•"/>
                      </a:pPr>
                      <a:r>
                        <a:rPr lang="en-US" sz="1400" dirty="0"/>
                        <a:t>Secure network communication with VNET and CNI </a:t>
                      </a:r>
                    </a:p>
                  </a:txBody>
                  <a:tcPr/>
                </a:tc>
                <a:extLst>
                  <a:ext uri="{0D108BD9-81ED-4DB2-BD59-A6C34878D82A}">
                    <a16:rowId xmlns:a16="http://schemas.microsoft.com/office/drawing/2014/main" val="4086692880"/>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Accelerate containerized application development </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Define, install and upgrade apps easily with Helm</a:t>
                      </a:r>
                    </a:p>
                    <a:p>
                      <a:pPr marL="285750" indent="-285750">
                        <a:buFont typeface="Arial" panose="020B0604020202020204" pitchFamily="34" charset="0"/>
                        <a:buChar char="•"/>
                      </a:pPr>
                      <a:r>
                        <a:rPr lang="en-US" sz="1400" dirty="0"/>
                        <a:t>Automatically scaffold, containerize and deploy with CLI or Visual Studio</a:t>
                      </a:r>
                    </a:p>
                    <a:p>
                      <a:pPr marL="285750" indent="-285750">
                        <a:buFont typeface="Arial" panose="020B0604020202020204" pitchFamily="34" charset="0"/>
                        <a:buChar char="•"/>
                      </a:pPr>
                      <a:r>
                        <a:rPr lang="en-US" sz="1400" dirty="0"/>
                        <a:t>Rapidly iterate, test and debug microservices using Dev Spaces </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Work how you want with open-source tools &amp; APIs</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100% open source Kubernetes</a:t>
                      </a:r>
                    </a:p>
                    <a:p>
                      <a:pPr marL="285750" indent="-285750">
                        <a:buFont typeface="Arial" panose="020B0604020202020204" pitchFamily="34" charset="0"/>
                        <a:buChar char="•"/>
                      </a:pPr>
                      <a:r>
                        <a:rPr lang="en-US" sz="1400" dirty="0"/>
                        <a:t>Take full advantage of services and tools in the ecosystem</a:t>
                      </a:r>
                    </a:p>
                    <a:p>
                      <a:pPr marL="285750" indent="-285750">
                        <a:buFont typeface="Arial" panose="020B0604020202020204" pitchFamily="34" charset="0"/>
                        <a:buChar char="•"/>
                      </a:pPr>
                      <a:r>
                        <a:rPr lang="en-US" sz="1400" dirty="0"/>
                        <a:t>Easily integrate with SLA-backed Azure services with OSBA</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Set up CI/CD in a few clicks </a:t>
                      </a:r>
                      <a:r>
                        <a:rPr lang="en-US" sz="1400" b="0" i="0" u="none" strike="noStrike" kern="1200" dirty="0">
                          <a:solidFill>
                            <a:schemeClr val="tx1"/>
                          </a:solidFill>
                          <a:effectLst/>
                          <a:latin typeface="+mn-lt"/>
                          <a:ea typeface="+mn-ea"/>
                          <a:cs typeface="+mn-cs"/>
                        </a:rPr>
                        <a:t> </a:t>
                      </a:r>
                    </a:p>
                    <a:p>
                      <a:endParaRPr lang="en-US" sz="1400" dirty="0"/>
                    </a:p>
                    <a:p>
                      <a:pPr marL="285750" indent="-285750">
                        <a:buFont typeface="Arial" panose="020B0604020202020204" pitchFamily="34" charset="0"/>
                        <a:buChar char="•"/>
                      </a:pPr>
                      <a:r>
                        <a:rPr lang="en-US" sz="1400" dirty="0"/>
                        <a:t>Three steps away from a CI/CD pipeline with DevOps Project</a:t>
                      </a:r>
                    </a:p>
                    <a:p>
                      <a:pPr marL="285750" indent="-285750">
                        <a:buFont typeface="Arial" panose="020B0604020202020204" pitchFamily="34" charset="0"/>
                        <a:buChar char="•"/>
                      </a:pPr>
                      <a:r>
                        <a:rPr lang="en-US" sz="1400" dirty="0"/>
                        <a:t>Work with existing tools such as Jenkins</a:t>
                      </a:r>
                    </a:p>
                    <a:p>
                      <a:pPr marL="285750" indent="-285750">
                        <a:buFont typeface="Arial" panose="020B0604020202020204" pitchFamily="34" charset="0"/>
                        <a:buChar char="•"/>
                      </a:pPr>
                      <a:r>
                        <a:rPr lang="en-US" sz="1400" dirty="0"/>
                        <a:t>Geo-replicated container registry</a:t>
                      </a:r>
                    </a:p>
                    <a:p>
                      <a:r>
                        <a:rPr lang="en-US" sz="1400" dirty="0"/>
                        <a:t> </a:t>
                      </a:r>
                    </a:p>
                  </a:txBody>
                  <a:tcPr/>
                </a:tc>
                <a:extLst>
                  <a:ext uri="{0D108BD9-81ED-4DB2-BD59-A6C34878D82A}">
                    <a16:rowId xmlns:a16="http://schemas.microsoft.com/office/drawing/2014/main" val="1756022509"/>
                  </a:ext>
                </a:extLst>
              </a:tr>
            </a:tbl>
          </a:graphicData>
        </a:graphic>
      </p:graphicFrame>
    </p:spTree>
    <p:extLst>
      <p:ext uri="{BB962C8B-B14F-4D97-AF65-F5344CB8AC3E}">
        <p14:creationId xmlns:p14="http://schemas.microsoft.com/office/powerpoint/2010/main" val="31462160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907" y="726994"/>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r>
              <a:rPr lang="en-US" sz="4704" spc="-100" dirty="0">
                <a:solidFill>
                  <a:srgbClr val="505050"/>
                </a:solidFill>
                <a:latin typeface="Segoe UI Light"/>
              </a:rPr>
              <a:t>Azure Kubernetes </a:t>
            </a:r>
            <a:r>
              <a:rPr lang="en-US" sz="4704" spc="-100" dirty="0">
                <a:solidFill>
                  <a:srgbClr val="0072C6"/>
                </a:solidFill>
                <a:latin typeface="Segoe UI Semibold" panose="020B0702040204020203" pitchFamily="34" charset="0"/>
                <a:cs typeface="Segoe UI Semibold" panose="020B0702040204020203" pitchFamily="34" charset="0"/>
              </a:rPr>
              <a:t>momentum</a:t>
            </a:r>
          </a:p>
        </p:txBody>
      </p:sp>
      <p:sp>
        <p:nvSpPr>
          <p:cNvPr id="38" name="Title 4">
            <a:extLst>
              <a:ext uri="{FF2B5EF4-FFF2-40B4-BE49-F238E27FC236}">
                <a16:creationId xmlns:a16="http://schemas.microsoft.com/office/drawing/2014/main" id="{EDD739ED-C269-184B-BB7B-79BB3F0EE5C0}"/>
              </a:ext>
            </a:extLst>
          </p:cNvPr>
          <p:cNvSpPr>
            <a:spLocks noGrp="1"/>
          </p:cNvSpPr>
          <p:nvPr>
            <p:ph type="title"/>
          </p:nvPr>
        </p:nvSpPr>
        <p:spPr>
          <a:xfrm>
            <a:off x="993310" y="2683957"/>
            <a:ext cx="10205384" cy="3617990"/>
          </a:xfrm>
        </p:spPr>
        <p:txBody>
          <a:bodyPr/>
          <a:lstStyle/>
          <a:p>
            <a:pPr algn="ctr"/>
            <a:r>
              <a:rPr lang="en-US" sz="4704" dirty="0"/>
              <a:t>Kubernetes on Azure </a:t>
            </a:r>
            <a:r>
              <a:rPr lang="en-US" sz="4704" dirty="0">
                <a:solidFill>
                  <a:schemeClr val="accent1"/>
                </a:solidFill>
              </a:rPr>
              <a:t>usage</a:t>
            </a:r>
            <a:r>
              <a:rPr lang="en-US" sz="4704" dirty="0"/>
              <a:t> grew 10x </a:t>
            </a:r>
            <a:br>
              <a:rPr lang="en-US" sz="4704" dirty="0"/>
            </a:br>
            <a:r>
              <a:rPr lang="en-US" sz="4704" dirty="0"/>
              <a:t>Kubernetes on Azure </a:t>
            </a:r>
            <a:r>
              <a:rPr lang="en-US" sz="4704" dirty="0">
                <a:solidFill>
                  <a:schemeClr val="accent1"/>
                </a:solidFill>
              </a:rPr>
              <a:t>customers</a:t>
            </a:r>
            <a:r>
              <a:rPr lang="en-US" sz="4704" dirty="0"/>
              <a:t> grew 5x</a:t>
            </a:r>
            <a:br>
              <a:rPr lang="en-US" sz="4704" dirty="0"/>
            </a:br>
            <a:br>
              <a:rPr lang="en-US" sz="4704" dirty="0"/>
            </a:br>
            <a:r>
              <a:rPr lang="en-US" sz="3920" dirty="0"/>
              <a:t>…</a:t>
            </a:r>
            <a:r>
              <a:rPr lang="en-US" sz="3528" dirty="0"/>
              <a:t>over the last 12 months</a:t>
            </a:r>
            <a:endParaRPr lang="en-US" dirty="0"/>
          </a:p>
        </p:txBody>
      </p:sp>
    </p:spTree>
    <p:extLst>
      <p:ext uri="{BB962C8B-B14F-4D97-AF65-F5344CB8AC3E}">
        <p14:creationId xmlns:p14="http://schemas.microsoft.com/office/powerpoint/2010/main" val="3250977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 name="Text Placeholder 2">
            <a:extLst>
              <a:ext uri="{FF2B5EF4-FFF2-40B4-BE49-F238E27FC236}">
                <a16:creationId xmlns:a16="http://schemas.microsoft.com/office/drawing/2014/main" id="{7C7E1F11-8760-4B6B-85EC-E5D582526DE0}"/>
              </a:ext>
            </a:extLst>
          </p:cNvPr>
          <p:cNvSpPr>
            <a:spLocks noGrp="1"/>
          </p:cNvSpPr>
          <p:nvPr>
            <p:ph type="body" sz="quarter" idx="10"/>
          </p:nvPr>
        </p:nvSpPr>
        <p:spPr>
          <a:xfrm>
            <a:off x="268080" y="1191051"/>
            <a:ext cx="11655840" cy="325858"/>
          </a:xfrm>
        </p:spPr>
        <p:txBody>
          <a:bodyPr/>
          <a:lstStyle/>
          <a:p>
            <a:r>
              <a:rPr lang="en-US" dirty="0"/>
              <a:t>Deploy and manage Kubernetes with ease </a:t>
            </a:r>
          </a:p>
        </p:txBody>
      </p:sp>
      <p:graphicFrame>
        <p:nvGraphicFramePr>
          <p:cNvPr id="7" name="Table 6">
            <a:extLst>
              <a:ext uri="{FF2B5EF4-FFF2-40B4-BE49-F238E27FC236}">
                <a16:creationId xmlns:a16="http://schemas.microsoft.com/office/drawing/2014/main" id="{7C5CEE51-E766-46FD-9652-92401C8AFD2F}"/>
              </a:ext>
            </a:extLst>
          </p:cNvPr>
          <p:cNvGraphicFramePr>
            <a:graphicFrameLocks noGrp="1"/>
          </p:cNvGraphicFramePr>
          <p:nvPr>
            <p:extLst>
              <p:ext uri="{D42A27DB-BD31-4B8C-83A1-F6EECF244321}">
                <p14:modId xmlns:p14="http://schemas.microsoft.com/office/powerpoint/2010/main" val="112521620"/>
              </p:ext>
            </p:extLst>
          </p:nvPr>
        </p:nvGraphicFramePr>
        <p:xfrm>
          <a:off x="426424" y="1868074"/>
          <a:ext cx="11252001" cy="3663573"/>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429050">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Create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Provision network and VMs</a:t>
                      </a:r>
                    </a:p>
                    <a:p>
                      <a:pPr marL="91440" algn="l">
                        <a:lnSpc>
                          <a:spcPct val="110000"/>
                        </a:lnSpc>
                        <a:spcAft>
                          <a:spcPts val="300"/>
                        </a:spcAft>
                      </a:pPr>
                      <a:r>
                        <a:rPr lang="en-US" sz="1100" dirty="0">
                          <a:solidFill>
                            <a:schemeClr val="tx1"/>
                          </a:solidFill>
                        </a:rPr>
                        <a:t>Install dozens of system components including </a:t>
                      </a:r>
                      <a:r>
                        <a:rPr lang="en-US" sz="1100" dirty="0" err="1">
                          <a:solidFill>
                            <a:schemeClr val="tx1"/>
                          </a:solidFill>
                        </a:rPr>
                        <a:t>etcd</a:t>
                      </a:r>
                      <a:endParaRPr lang="en-US" sz="1100" dirty="0">
                        <a:solidFill>
                          <a:schemeClr val="tx1"/>
                        </a:solidFill>
                      </a:endParaRPr>
                    </a:p>
                    <a:p>
                      <a:pPr marL="91440" algn="l">
                        <a:lnSpc>
                          <a:spcPct val="110000"/>
                        </a:lnSpc>
                        <a:spcAft>
                          <a:spcPts val="300"/>
                        </a:spcAft>
                      </a:pPr>
                      <a:r>
                        <a:rPr lang="en-US" sz="1100" dirty="0">
                          <a:solidFill>
                            <a:schemeClr val="tx1"/>
                          </a:solidFill>
                        </a:rPr>
                        <a:t>Create and install certificates</a:t>
                      </a:r>
                    </a:p>
                    <a:p>
                      <a:pPr marL="91440" algn="l">
                        <a:lnSpc>
                          <a:spcPct val="110000"/>
                        </a:lnSpc>
                        <a:spcAft>
                          <a:spcPts val="300"/>
                        </a:spcAft>
                      </a:pPr>
                      <a:r>
                        <a:rPr lang="en-US" sz="1100" dirty="0">
                          <a:solidFill>
                            <a:schemeClr val="tx1"/>
                          </a:solidFill>
                        </a:rPr>
                        <a:t>Register agent nodes with control plane</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create</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774068">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Upgrade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Upgrade your master nodes</a:t>
                      </a:r>
                    </a:p>
                    <a:p>
                      <a:pPr marL="91440" algn="l">
                        <a:lnSpc>
                          <a:spcPct val="110000"/>
                        </a:lnSpc>
                        <a:spcAft>
                          <a:spcPts val="300"/>
                        </a:spcAft>
                      </a:pPr>
                      <a:r>
                        <a:rPr lang="en-US" sz="1100" dirty="0">
                          <a:solidFill>
                            <a:schemeClr val="tx1"/>
                          </a:solidFill>
                        </a:rPr>
                        <a:t>Cordon/drain and upgrade worker nodes individually</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upgrade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01224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Scale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Provision new VMs</a:t>
                      </a:r>
                    </a:p>
                    <a:p>
                      <a:pPr marL="91440" algn="l">
                        <a:lnSpc>
                          <a:spcPct val="110000"/>
                        </a:lnSpc>
                        <a:spcAft>
                          <a:spcPts val="300"/>
                        </a:spcAft>
                      </a:pPr>
                      <a:r>
                        <a:rPr lang="en-US" sz="1100" dirty="0">
                          <a:solidFill>
                            <a:schemeClr val="tx1"/>
                          </a:solidFill>
                        </a:rPr>
                        <a:t>Install system components</a:t>
                      </a:r>
                    </a:p>
                    <a:p>
                      <a:pPr marL="91440" algn="l">
                        <a:lnSpc>
                          <a:spcPct val="110000"/>
                        </a:lnSpc>
                        <a:spcAft>
                          <a:spcPts val="300"/>
                        </a:spcAft>
                      </a:pPr>
                      <a:r>
                        <a:rPr lang="en-US" sz="1100" dirty="0">
                          <a:solidFill>
                            <a:schemeClr val="tx1"/>
                          </a:solidFill>
                        </a:rPr>
                        <a:t>Register nodes with API server</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scale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9" name="Group 9">
            <a:extLst>
              <a:ext uri="{FF2B5EF4-FFF2-40B4-BE49-F238E27FC236}">
                <a16:creationId xmlns:a16="http://schemas.microsoft.com/office/drawing/2014/main" id="{CE2A42E7-EEE3-4F79-AE04-308128C4E940}"/>
              </a:ext>
            </a:extLst>
          </p:cNvPr>
          <p:cNvGrpSpPr>
            <a:grpSpLocks noChangeAspect="1"/>
          </p:cNvGrpSpPr>
          <p:nvPr/>
        </p:nvGrpSpPr>
        <p:grpSpPr bwMode="auto">
          <a:xfrm>
            <a:off x="632391" y="1970187"/>
            <a:ext cx="231711" cy="268927"/>
            <a:chOff x="-395" y="771"/>
            <a:chExt cx="193" cy="224"/>
          </a:xfrm>
        </p:grpSpPr>
        <p:sp>
          <p:nvSpPr>
            <p:cNvPr id="10" name="Freeform 10">
              <a:extLst>
                <a:ext uri="{FF2B5EF4-FFF2-40B4-BE49-F238E27FC236}">
                  <a16:creationId xmlns:a16="http://schemas.microsoft.com/office/drawing/2014/main" id="{20EC6855-BAEB-415F-AF9D-41BC810B49FB}"/>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1" name="Freeform 11">
              <a:extLst>
                <a:ext uri="{FF2B5EF4-FFF2-40B4-BE49-F238E27FC236}">
                  <a16:creationId xmlns:a16="http://schemas.microsoft.com/office/drawing/2014/main" id="{22744E54-7F9B-4875-B080-2AB976CA8807}"/>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2" name="Line 12">
              <a:extLst>
                <a:ext uri="{FF2B5EF4-FFF2-40B4-BE49-F238E27FC236}">
                  <a16:creationId xmlns:a16="http://schemas.microsoft.com/office/drawing/2014/main" id="{7AAF5178-589A-4A01-8CA0-10CE0870EFE6}"/>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3" name="Line 13">
              <a:extLst>
                <a:ext uri="{FF2B5EF4-FFF2-40B4-BE49-F238E27FC236}">
                  <a16:creationId xmlns:a16="http://schemas.microsoft.com/office/drawing/2014/main" id="{8E833CA2-1578-4C6C-8946-4816450BAE74}"/>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4" name="Line 14">
              <a:extLst>
                <a:ext uri="{FF2B5EF4-FFF2-40B4-BE49-F238E27FC236}">
                  <a16:creationId xmlns:a16="http://schemas.microsoft.com/office/drawing/2014/main" id="{5435D947-F259-4E1A-BE1D-C013FF7E5B8A}"/>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5" name="Line 15">
              <a:extLst>
                <a:ext uri="{FF2B5EF4-FFF2-40B4-BE49-F238E27FC236}">
                  <a16:creationId xmlns:a16="http://schemas.microsoft.com/office/drawing/2014/main" id="{2CCFEA53-E1CF-4D99-BB0B-EE4D33F7F54E}"/>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6" name="Line 16">
              <a:extLst>
                <a:ext uri="{FF2B5EF4-FFF2-40B4-BE49-F238E27FC236}">
                  <a16:creationId xmlns:a16="http://schemas.microsoft.com/office/drawing/2014/main" id="{CEBF939E-85BE-4264-80F1-8E77EBA1FEE3}"/>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7" name="Line 17">
              <a:extLst>
                <a:ext uri="{FF2B5EF4-FFF2-40B4-BE49-F238E27FC236}">
                  <a16:creationId xmlns:a16="http://schemas.microsoft.com/office/drawing/2014/main" id="{EF15BA3E-FC15-4BAA-82B3-B64D5FDCD2C2}"/>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18" name="arrow_15_bidi">
            <a:extLst>
              <a:ext uri="{FF2B5EF4-FFF2-40B4-BE49-F238E27FC236}">
                <a16:creationId xmlns:a16="http://schemas.microsoft.com/office/drawing/2014/main" id="{FE59AD0E-C910-4B23-B648-C454DE93C111}"/>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19" name="arrow_15_bidi">
            <a:extLst>
              <a:ext uri="{FF2B5EF4-FFF2-40B4-BE49-F238E27FC236}">
                <a16:creationId xmlns:a16="http://schemas.microsoft.com/office/drawing/2014/main" id="{33D5FEAD-C622-437D-B2B8-3F18DA409ADD}"/>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19035888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0" name="Text Placeholder 29">
            <a:extLst>
              <a:ext uri="{FF2B5EF4-FFF2-40B4-BE49-F238E27FC236}">
                <a16:creationId xmlns:a16="http://schemas.microsoft.com/office/drawing/2014/main" id="{BA61F258-3E83-409D-8E7D-B3317C862879}"/>
              </a:ext>
            </a:extLst>
          </p:cNvPr>
          <p:cNvSpPr>
            <a:spLocks noGrp="1"/>
          </p:cNvSpPr>
          <p:nvPr>
            <p:ph type="body" sz="quarter" idx="10"/>
          </p:nvPr>
        </p:nvSpPr>
        <p:spPr>
          <a:xfrm>
            <a:off x="268080" y="1191052"/>
            <a:ext cx="11655840" cy="325865"/>
          </a:xfrm>
        </p:spPr>
        <p:txBody>
          <a:bodyPr vert="horz" wrap="square" lIns="146304" tIns="0" rIns="146304" bIns="0" rtlCol="0">
            <a:spAutoFit/>
          </a:bodyPr>
          <a:lstStyle/>
          <a:p>
            <a:r>
              <a:rPr lang="en-US" dirty="0"/>
              <a:t>Accelerate containerized application development  </a:t>
            </a:r>
          </a:p>
        </p:txBody>
      </p:sp>
      <p:graphicFrame>
        <p:nvGraphicFramePr>
          <p:cNvPr id="33" name="Table 32">
            <a:extLst>
              <a:ext uri="{FF2B5EF4-FFF2-40B4-BE49-F238E27FC236}">
                <a16:creationId xmlns:a16="http://schemas.microsoft.com/office/drawing/2014/main" id="{3DC91730-9D7E-4FF3-93FB-9CEEE0DDFEE5}"/>
              </a:ext>
            </a:extLst>
          </p:cNvPr>
          <p:cNvGraphicFramePr>
            <a:graphicFrameLocks noGrp="1"/>
          </p:cNvGraphicFramePr>
          <p:nvPr>
            <p:extLst>
              <p:ext uri="{D42A27DB-BD31-4B8C-83A1-F6EECF244321}">
                <p14:modId xmlns:p14="http://schemas.microsoft.com/office/powerpoint/2010/main" val="236391942"/>
              </p:ext>
            </p:extLst>
          </p:nvPr>
        </p:nvGraphicFramePr>
        <p:xfrm>
          <a:off x="426424" y="1868074"/>
          <a:ext cx="11252001" cy="4879830"/>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296588">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Build a containerized app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Build the </a:t>
                      </a:r>
                      <a:r>
                        <a:rPr lang="en-US" sz="1100">
                          <a:solidFill>
                            <a:schemeClr val="tx1"/>
                          </a:solidFill>
                        </a:rPr>
                        <a:t>app resource</a:t>
                      </a:r>
                    </a:p>
                    <a:p>
                      <a:pPr marL="91440" algn="l">
                        <a:lnSpc>
                          <a:spcPct val="110000"/>
                        </a:lnSpc>
                        <a:spcAft>
                          <a:spcPts val="300"/>
                        </a:spcAft>
                      </a:pPr>
                      <a:r>
                        <a:rPr lang="en-US" sz="1100">
                          <a:solidFill>
                            <a:schemeClr val="tx1"/>
                          </a:solidFill>
                        </a:rPr>
                        <a:t>Define </a:t>
                      </a:r>
                      <a:r>
                        <a:rPr lang="en-US" sz="1100" dirty="0">
                          <a:solidFill>
                            <a:schemeClr val="tx1"/>
                          </a:solidFill>
                        </a:rPr>
                        <a:t>a </a:t>
                      </a:r>
                      <a:r>
                        <a:rPr lang="en-US" sz="1100" dirty="0" err="1">
                          <a:solidFill>
                            <a:schemeClr val="tx1"/>
                          </a:solidFill>
                        </a:rPr>
                        <a:t>Dockerfile</a:t>
                      </a:r>
                      <a:r>
                        <a:rPr lang="en-US" sz="1100" dirty="0">
                          <a:solidFill>
                            <a:schemeClr val="tx1"/>
                          </a:solidFill>
                        </a:rPr>
                        <a:t>/Helm chart</a:t>
                      </a:r>
                    </a:p>
                    <a:p>
                      <a:pPr marL="91440" algn="l">
                        <a:lnSpc>
                          <a:spcPct val="110000"/>
                        </a:lnSpc>
                        <a:spcAft>
                          <a:spcPts val="300"/>
                        </a:spcAft>
                      </a:pPr>
                      <a:r>
                        <a:rPr lang="en-US" sz="1100" dirty="0">
                          <a:solidFill>
                            <a:schemeClr val="tx1"/>
                          </a:solidFill>
                        </a:rPr>
                        <a:t>Build the container image</a:t>
                      </a:r>
                    </a:p>
                    <a:p>
                      <a:pPr marL="91440" algn="l">
                        <a:lnSpc>
                          <a:spcPct val="110000"/>
                        </a:lnSpc>
                        <a:spcAft>
                          <a:spcPts val="300"/>
                        </a:spcAft>
                      </a:pPr>
                      <a:r>
                        <a:rPr lang="en-US" sz="1100" dirty="0">
                          <a:solidFill>
                            <a:schemeClr val="tx1"/>
                          </a:solidFill>
                        </a:rPr>
                        <a:t>Push the container to a registry</a:t>
                      </a:r>
                    </a:p>
                    <a:p>
                      <a:pPr marL="91440" algn="l">
                        <a:lnSpc>
                          <a:spcPct val="110000"/>
                        </a:lnSpc>
                        <a:spcAft>
                          <a:spcPts val="300"/>
                        </a:spcAft>
                      </a:pPr>
                      <a:r>
                        <a:rPr lang="en-US" sz="1100" dirty="0">
                          <a:solidFill>
                            <a:schemeClr val="tx1"/>
                          </a:solidFill>
                        </a:rPr>
                        <a:t>Write Kubernetes manifests/Helm chart</a:t>
                      </a:r>
                    </a:p>
                    <a:p>
                      <a:pPr marL="91440" algn="l">
                        <a:lnSpc>
                          <a:spcPct val="110000"/>
                        </a:lnSpc>
                        <a:spcAft>
                          <a:spcPts val="300"/>
                        </a:spcAft>
                      </a:pPr>
                      <a:r>
                        <a:rPr lang="en-US" sz="1100" dirty="0">
                          <a:solidFill>
                            <a:schemeClr val="tx1"/>
                          </a:solidFill>
                        </a:rPr>
                        <a:t>Deploy to Kubernetes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a:t>
                      </a:r>
                      <a:r>
                        <a:rPr lang="en-US" sz="1100" kern="1200" dirty="0" err="1">
                          <a:solidFill>
                            <a:srgbClr val="0078D4"/>
                          </a:solidFill>
                          <a:latin typeface="Consolas" panose="020B0609020204030204" pitchFamily="49" charset="0"/>
                          <a:ea typeface="+mn-ea"/>
                          <a:cs typeface="+mn-cs"/>
                        </a:rPr>
                        <a:t>init</a:t>
                      </a:r>
                      <a:r>
                        <a:rPr lang="en-US" sz="1100" kern="1200" dirty="0">
                          <a:solidFill>
                            <a:srgbClr val="0078D4"/>
                          </a:solidFill>
                          <a:latin typeface="Consolas" panose="020B0609020204030204" pitchFamily="49" charset="0"/>
                          <a:ea typeface="+mn-ea"/>
                          <a:cs typeface="+mn-cs"/>
                        </a:rPr>
                        <a:t> </a:t>
                      </a:r>
                      <a:r>
                        <a:rPr lang="en-US" sz="1100" dirty="0">
                          <a:solidFill>
                            <a:schemeClr val="tx1"/>
                          </a:solidFill>
                        </a:rPr>
                        <a:t>to configure your environment</a:t>
                      </a:r>
                    </a:p>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create </a:t>
                      </a:r>
                      <a:r>
                        <a:rPr lang="en-US" sz="1100" dirty="0">
                          <a:solidFill>
                            <a:schemeClr val="tx1"/>
                          </a:solidFill>
                        </a:rPr>
                        <a:t>to auto-create </a:t>
                      </a:r>
                      <a:r>
                        <a:rPr lang="en-US" sz="1100" dirty="0" err="1">
                          <a:solidFill>
                            <a:schemeClr val="tx1"/>
                          </a:solidFill>
                        </a:rPr>
                        <a:t>Dockerfile</a:t>
                      </a:r>
                      <a:r>
                        <a:rPr lang="en-US" sz="1100" dirty="0">
                          <a:solidFill>
                            <a:schemeClr val="tx1"/>
                          </a:solidFill>
                        </a:rPr>
                        <a:t>/Helm chart</a:t>
                      </a:r>
                    </a:p>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up </a:t>
                      </a:r>
                      <a:r>
                        <a:rPr lang="en-US" sz="1100" dirty="0">
                          <a:solidFill>
                            <a:schemeClr val="tx1"/>
                          </a:solidFill>
                        </a:rPr>
                        <a:t>to deploy to Kubernetes</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1526163">
                <a:tc>
                  <a:txBody>
                    <a:bodyPr/>
                    <a:lstStyle/>
                    <a:p>
                      <a:r>
                        <a:rPr lang="en-US" sz="1100" kern="1200" dirty="0">
                          <a:solidFill>
                            <a:schemeClr val="tx1"/>
                          </a:solidFill>
                          <a:latin typeface="Segoe UI Semibold" panose="020B0702040204020203" pitchFamily="34" charset="0"/>
                          <a:ea typeface="+mn-ea"/>
                          <a:cs typeface="Segoe UI Semibold" panose="020B0702040204020203" pitchFamily="34" charset="0"/>
                        </a:rPr>
                        <a:t>Build and test individual services in a microservices architecture</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Set up a local dev environment using </a:t>
                      </a:r>
                      <a:r>
                        <a:rPr lang="en-US" sz="1100" dirty="0" err="1">
                          <a:solidFill>
                            <a:schemeClr val="tx1"/>
                          </a:solidFill>
                        </a:rPr>
                        <a:t>Minikube</a:t>
                      </a:r>
                      <a:endParaRPr lang="en-US" sz="1100" dirty="0">
                        <a:solidFill>
                          <a:schemeClr val="tx1"/>
                        </a:solidFill>
                      </a:endParaRPr>
                    </a:p>
                    <a:p>
                      <a:pPr marL="91440" algn="l">
                        <a:lnSpc>
                          <a:spcPct val="110000"/>
                        </a:lnSpc>
                        <a:spcAft>
                          <a:spcPts val="300"/>
                        </a:spcAft>
                      </a:pPr>
                      <a:r>
                        <a:rPr lang="en-US" sz="1100" dirty="0">
                          <a:solidFill>
                            <a:schemeClr val="tx1"/>
                          </a:solidFill>
                        </a:rPr>
                        <a:t>Determine the transitive closure of dependencies</a:t>
                      </a:r>
                    </a:p>
                    <a:p>
                      <a:pPr marL="91440" algn="l">
                        <a:lnSpc>
                          <a:spcPct val="110000"/>
                        </a:lnSpc>
                        <a:spcAft>
                          <a:spcPts val="300"/>
                        </a:spcAft>
                      </a:pPr>
                      <a:r>
                        <a:rPr lang="en-US" sz="1100" dirty="0">
                          <a:solidFill>
                            <a:schemeClr val="tx1"/>
                          </a:solidFill>
                        </a:rPr>
                        <a:t>Identify behavior of dependencies for key test cases</a:t>
                      </a:r>
                    </a:p>
                    <a:p>
                      <a:pPr marL="91440" algn="l">
                        <a:lnSpc>
                          <a:spcPct val="110000"/>
                        </a:lnSpc>
                        <a:spcAft>
                          <a:spcPts val="300"/>
                        </a:spcAft>
                      </a:pPr>
                      <a:r>
                        <a:rPr lang="en-US" sz="1100" dirty="0">
                          <a:solidFill>
                            <a:schemeClr val="tx1"/>
                          </a:solidFill>
                        </a:rPr>
                        <a:t>Stub out dependent services with expected behavior</a:t>
                      </a:r>
                    </a:p>
                    <a:p>
                      <a:pPr marL="91440" algn="l">
                        <a:lnSpc>
                          <a:spcPct val="110000"/>
                        </a:lnSpc>
                        <a:spcAft>
                          <a:spcPts val="300"/>
                        </a:spcAft>
                      </a:pPr>
                      <a:r>
                        <a:rPr lang="en-US" sz="1100" dirty="0">
                          <a:solidFill>
                            <a:schemeClr val="tx1"/>
                          </a:solidFill>
                        </a:rPr>
                        <a:t>Make local changes, check-in, and hope things work</a:t>
                      </a:r>
                    </a:p>
                    <a:p>
                      <a:pPr marL="91440" algn="l">
                        <a:lnSpc>
                          <a:spcPct val="110000"/>
                        </a:lnSpc>
                        <a:spcAft>
                          <a:spcPts val="300"/>
                        </a:spcAft>
                      </a:pPr>
                      <a:r>
                        <a:rPr lang="en-US" sz="1100" dirty="0">
                          <a:solidFill>
                            <a:schemeClr val="tx1"/>
                          </a:solidFill>
                        </a:rPr>
                        <a:t>Validate with application logs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Use </a:t>
                      </a:r>
                      <a:r>
                        <a:rPr lang="en-US" sz="1100" dirty="0" err="1">
                          <a:solidFill>
                            <a:schemeClr val="tx1"/>
                          </a:solidFill>
                        </a:rPr>
                        <a:t>DevSpaces</a:t>
                      </a:r>
                      <a:r>
                        <a:rPr lang="en-US" sz="1100" dirty="0">
                          <a:solidFill>
                            <a:schemeClr val="tx1"/>
                          </a:solidFill>
                        </a:rPr>
                        <a:t> to iterate, test and debug</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Do breakpoint debugging in your IDE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30803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Expose web apps to the internet with a DNS entry</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Deploy an ingress controller</a:t>
                      </a:r>
                    </a:p>
                    <a:p>
                      <a:pPr marL="91440" algn="l">
                        <a:lnSpc>
                          <a:spcPct val="110000"/>
                        </a:lnSpc>
                        <a:spcAft>
                          <a:spcPts val="300"/>
                        </a:spcAft>
                      </a:pPr>
                      <a:r>
                        <a:rPr lang="en-US" sz="1100" dirty="0">
                          <a:solidFill>
                            <a:schemeClr val="tx1"/>
                          </a:solidFill>
                        </a:rPr>
                        <a:t>Create a load-balanced IP for it</a:t>
                      </a:r>
                    </a:p>
                    <a:p>
                      <a:pPr marL="91440" algn="l">
                        <a:lnSpc>
                          <a:spcPct val="110000"/>
                        </a:lnSpc>
                        <a:spcAft>
                          <a:spcPts val="300"/>
                        </a:spcAft>
                      </a:pPr>
                      <a:r>
                        <a:rPr lang="en-US" sz="1100" dirty="0">
                          <a:solidFill>
                            <a:schemeClr val="tx1"/>
                          </a:solidFill>
                        </a:rPr>
                        <a:t>Add an ingress resource to your deployment</a:t>
                      </a:r>
                    </a:p>
                    <a:p>
                      <a:pPr marL="91440" algn="l">
                        <a:lnSpc>
                          <a:spcPct val="110000"/>
                        </a:lnSpc>
                        <a:spcAft>
                          <a:spcPts val="300"/>
                        </a:spcAft>
                      </a:pPr>
                      <a:r>
                        <a:rPr lang="en-US" sz="1100" dirty="0">
                          <a:solidFill>
                            <a:schemeClr val="tx1"/>
                          </a:solidFill>
                        </a:rPr>
                        <a:t>Acquire a custom domain</a:t>
                      </a:r>
                    </a:p>
                    <a:p>
                      <a:pPr marL="91440" algn="l">
                        <a:lnSpc>
                          <a:spcPct val="110000"/>
                        </a:lnSpc>
                        <a:spcAft>
                          <a:spcPts val="300"/>
                        </a:spcAft>
                      </a:pPr>
                      <a:r>
                        <a:rPr lang="en-US" sz="1100" dirty="0">
                          <a:solidFill>
                            <a:schemeClr val="tx1"/>
                          </a:solidFill>
                        </a:rPr>
                        <a:t>Create a DNS A-record for your service</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Turn HTTP application routing on in your cluster</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Add an ingress resource to your deployment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34" name="Group 9">
            <a:extLst>
              <a:ext uri="{FF2B5EF4-FFF2-40B4-BE49-F238E27FC236}">
                <a16:creationId xmlns:a16="http://schemas.microsoft.com/office/drawing/2014/main" id="{321F8FAC-CABC-4F9D-8850-19F4372313E0}"/>
              </a:ext>
            </a:extLst>
          </p:cNvPr>
          <p:cNvGrpSpPr>
            <a:grpSpLocks noChangeAspect="1"/>
          </p:cNvGrpSpPr>
          <p:nvPr/>
        </p:nvGrpSpPr>
        <p:grpSpPr bwMode="auto">
          <a:xfrm>
            <a:off x="632391" y="1970187"/>
            <a:ext cx="231711" cy="268927"/>
            <a:chOff x="-395" y="771"/>
            <a:chExt cx="193" cy="224"/>
          </a:xfrm>
        </p:grpSpPr>
        <p:sp>
          <p:nvSpPr>
            <p:cNvPr id="35" name="Freeform 10">
              <a:extLst>
                <a:ext uri="{FF2B5EF4-FFF2-40B4-BE49-F238E27FC236}">
                  <a16:creationId xmlns:a16="http://schemas.microsoft.com/office/drawing/2014/main" id="{D972CCB2-6E91-442C-BEF6-D7039F4BDFFA}"/>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6" name="Freeform 11">
              <a:extLst>
                <a:ext uri="{FF2B5EF4-FFF2-40B4-BE49-F238E27FC236}">
                  <a16:creationId xmlns:a16="http://schemas.microsoft.com/office/drawing/2014/main" id="{5F33CDBB-E72F-4C00-909A-1400F64CDC8A}"/>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7" name="Line 12">
              <a:extLst>
                <a:ext uri="{FF2B5EF4-FFF2-40B4-BE49-F238E27FC236}">
                  <a16:creationId xmlns:a16="http://schemas.microsoft.com/office/drawing/2014/main" id="{EC1BBE36-FD48-4C61-9397-1ED69F6E740F}"/>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8" name="Line 13">
              <a:extLst>
                <a:ext uri="{FF2B5EF4-FFF2-40B4-BE49-F238E27FC236}">
                  <a16:creationId xmlns:a16="http://schemas.microsoft.com/office/drawing/2014/main" id="{8349A8BA-3C7E-4CF1-ADC9-1717BD635863}"/>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9" name="Line 14">
              <a:extLst>
                <a:ext uri="{FF2B5EF4-FFF2-40B4-BE49-F238E27FC236}">
                  <a16:creationId xmlns:a16="http://schemas.microsoft.com/office/drawing/2014/main" id="{9E40F34F-C7FC-4F55-92A6-B9AA73F26889}"/>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0" name="Line 15">
              <a:extLst>
                <a:ext uri="{FF2B5EF4-FFF2-40B4-BE49-F238E27FC236}">
                  <a16:creationId xmlns:a16="http://schemas.microsoft.com/office/drawing/2014/main" id="{A29BD218-9991-4167-838D-A8BC01233C98}"/>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1" name="Line 16">
              <a:extLst>
                <a:ext uri="{FF2B5EF4-FFF2-40B4-BE49-F238E27FC236}">
                  <a16:creationId xmlns:a16="http://schemas.microsoft.com/office/drawing/2014/main" id="{B9E16DAC-3EAE-4E1A-8B6C-EC48889841FF}"/>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2" name="Line 17">
              <a:extLst>
                <a:ext uri="{FF2B5EF4-FFF2-40B4-BE49-F238E27FC236}">
                  <a16:creationId xmlns:a16="http://schemas.microsoft.com/office/drawing/2014/main" id="{693CC395-6083-468E-8079-586FF6BA0F27}"/>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43" name="arrow_15_bidi">
            <a:extLst>
              <a:ext uri="{FF2B5EF4-FFF2-40B4-BE49-F238E27FC236}">
                <a16:creationId xmlns:a16="http://schemas.microsoft.com/office/drawing/2014/main" id="{EA9DF2C4-1774-4F5C-A0FC-43DD51492BA1}"/>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44" name="arrow_15_bidi">
            <a:extLst>
              <a:ext uri="{FF2B5EF4-FFF2-40B4-BE49-F238E27FC236}">
                <a16:creationId xmlns:a16="http://schemas.microsoft.com/office/drawing/2014/main" id="{1063E2A9-1CE3-45FB-B327-B0DEE9CE6694}"/>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7704784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0" name="Text Placeholder 29">
            <a:extLst>
              <a:ext uri="{FF2B5EF4-FFF2-40B4-BE49-F238E27FC236}">
                <a16:creationId xmlns:a16="http://schemas.microsoft.com/office/drawing/2014/main" id="{BA61F258-3E83-409D-8E7D-B3317C862879}"/>
              </a:ext>
            </a:extLst>
          </p:cNvPr>
          <p:cNvSpPr>
            <a:spLocks noGrp="1"/>
          </p:cNvSpPr>
          <p:nvPr>
            <p:ph type="body" sz="quarter" idx="10"/>
          </p:nvPr>
        </p:nvSpPr>
        <p:spPr>
          <a:xfrm>
            <a:off x="268080" y="1191052"/>
            <a:ext cx="11655840" cy="325865"/>
          </a:xfrm>
        </p:spPr>
        <p:txBody>
          <a:bodyPr vert="horz" wrap="square" lIns="146304" tIns="0" rIns="146304" bIns="0" rtlCol="0">
            <a:spAutoFit/>
          </a:bodyPr>
          <a:lstStyle/>
          <a:p>
            <a:r>
              <a:rPr lang="en-US" dirty="0"/>
              <a:t>Set up CI/CD in a few clicks</a:t>
            </a:r>
          </a:p>
        </p:txBody>
      </p:sp>
      <p:graphicFrame>
        <p:nvGraphicFramePr>
          <p:cNvPr id="19" name="Table 18">
            <a:extLst>
              <a:ext uri="{FF2B5EF4-FFF2-40B4-BE49-F238E27FC236}">
                <a16:creationId xmlns:a16="http://schemas.microsoft.com/office/drawing/2014/main" id="{FFED8124-86CD-46A3-919C-523CF8E9356D}"/>
              </a:ext>
            </a:extLst>
          </p:cNvPr>
          <p:cNvGraphicFramePr>
            <a:graphicFrameLocks noGrp="1"/>
          </p:cNvGraphicFramePr>
          <p:nvPr>
            <p:extLst>
              <p:ext uri="{D42A27DB-BD31-4B8C-83A1-F6EECF244321}">
                <p14:modId xmlns:p14="http://schemas.microsoft.com/office/powerpoint/2010/main" val="3004193309"/>
              </p:ext>
            </p:extLst>
          </p:nvPr>
        </p:nvGraphicFramePr>
        <p:xfrm>
          <a:off x="426424" y="1868074"/>
          <a:ext cx="11252001" cy="3895691"/>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52616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Set up a CI/CD pipeline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Create git repo</a:t>
                      </a:r>
                    </a:p>
                    <a:p>
                      <a:pPr marL="91440" algn="l">
                        <a:lnSpc>
                          <a:spcPct val="110000"/>
                        </a:lnSpc>
                        <a:spcAft>
                          <a:spcPts val="300"/>
                        </a:spcAft>
                      </a:pPr>
                      <a:r>
                        <a:rPr lang="en-US" sz="1100" dirty="0">
                          <a:solidFill>
                            <a:schemeClr val="tx1"/>
                          </a:solidFill>
                        </a:rPr>
                        <a:t>Create a build pipeline</a:t>
                      </a:r>
                    </a:p>
                    <a:p>
                      <a:pPr marL="91440" algn="l">
                        <a:lnSpc>
                          <a:spcPct val="110000"/>
                        </a:lnSpc>
                        <a:spcAft>
                          <a:spcPts val="300"/>
                        </a:spcAft>
                      </a:pPr>
                      <a:r>
                        <a:rPr lang="en-US" sz="1100" dirty="0">
                          <a:solidFill>
                            <a:schemeClr val="tx1"/>
                          </a:solidFill>
                        </a:rPr>
                        <a:t>Create a container registry</a:t>
                      </a:r>
                    </a:p>
                    <a:p>
                      <a:pPr marL="91440" algn="l">
                        <a:lnSpc>
                          <a:spcPct val="110000"/>
                        </a:lnSpc>
                        <a:spcAft>
                          <a:spcPts val="300"/>
                        </a:spcAft>
                      </a:pPr>
                      <a:r>
                        <a:rPr lang="en-US" sz="1100" dirty="0">
                          <a:solidFill>
                            <a:schemeClr val="tx1"/>
                          </a:solidFill>
                        </a:rPr>
                        <a:t>Create a Kubernetes cluster</a:t>
                      </a:r>
                    </a:p>
                    <a:p>
                      <a:pPr marL="91440" algn="l">
                        <a:lnSpc>
                          <a:spcPct val="110000"/>
                        </a:lnSpc>
                        <a:spcAft>
                          <a:spcPts val="300"/>
                        </a:spcAft>
                      </a:pPr>
                      <a:r>
                        <a:rPr lang="en-US" sz="1100" dirty="0">
                          <a:solidFill>
                            <a:schemeClr val="tx1"/>
                          </a:solidFill>
                        </a:rPr>
                        <a:t>Configure build pipeline to push to container registry</a:t>
                      </a:r>
                    </a:p>
                    <a:p>
                      <a:pPr marL="91440" algn="l">
                        <a:lnSpc>
                          <a:spcPct val="110000"/>
                        </a:lnSpc>
                        <a:spcAft>
                          <a:spcPts val="300"/>
                        </a:spcAft>
                      </a:pPr>
                      <a:r>
                        <a:rPr lang="en-US" sz="1100" dirty="0">
                          <a:solidFill>
                            <a:schemeClr val="tx1"/>
                          </a:solidFill>
                        </a:rPr>
                        <a:t>Configure build pipeline to deploy to Kubernetes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Create an Azure DevOps project with AKS as a target</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87177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Make container images available for deployment worldwide</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Create a container registry in every region</a:t>
                      </a:r>
                    </a:p>
                    <a:p>
                      <a:pPr marL="91440" algn="l">
                        <a:lnSpc>
                          <a:spcPct val="110000"/>
                        </a:lnSpc>
                        <a:spcAft>
                          <a:spcPts val="300"/>
                        </a:spcAft>
                      </a:pPr>
                      <a:r>
                        <a:rPr lang="en-US" sz="1100" dirty="0">
                          <a:solidFill>
                            <a:schemeClr val="tx1"/>
                          </a:solidFill>
                        </a:rPr>
                        <a:t>Configure build pipeline with multiple endpoints</a:t>
                      </a:r>
                    </a:p>
                    <a:p>
                      <a:pPr marL="91440" algn="l">
                        <a:lnSpc>
                          <a:spcPct val="110000"/>
                        </a:lnSpc>
                        <a:spcAft>
                          <a:spcPts val="300"/>
                        </a:spcAft>
                      </a:pPr>
                      <a:r>
                        <a:rPr lang="en-US" sz="1100" dirty="0">
                          <a:solidFill>
                            <a:schemeClr val="tx1"/>
                          </a:solidFill>
                        </a:rPr>
                        <a:t>Loop through all regions and push following build</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Create an Azure Container Registry with geo-replication</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Push your image to a single endpoint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01224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Track health with consolidated cluster and application logs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Choose a logging solution</a:t>
                      </a:r>
                    </a:p>
                    <a:p>
                      <a:pPr marL="91440" algn="l">
                        <a:lnSpc>
                          <a:spcPct val="110000"/>
                        </a:lnSpc>
                        <a:spcAft>
                          <a:spcPts val="300"/>
                        </a:spcAft>
                      </a:pPr>
                      <a:r>
                        <a:rPr lang="en-US" sz="1100" dirty="0">
                          <a:solidFill>
                            <a:schemeClr val="tx1"/>
                          </a:solidFill>
                        </a:rPr>
                        <a:t>Deploy log stack in your cluster or provision a service</a:t>
                      </a:r>
                    </a:p>
                    <a:p>
                      <a:pPr marL="91440" algn="l">
                        <a:lnSpc>
                          <a:spcPct val="110000"/>
                        </a:lnSpc>
                        <a:spcAft>
                          <a:spcPts val="300"/>
                        </a:spcAft>
                      </a:pPr>
                      <a:r>
                        <a:rPr lang="en-US" sz="1100" dirty="0">
                          <a:solidFill>
                            <a:schemeClr val="tx1"/>
                          </a:solidFill>
                        </a:rPr>
                        <a:t>Configure and deploy a logging agent onto all nodes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Checkbox “container monitoring” in the Azure portal</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20" name="Group 9">
            <a:extLst>
              <a:ext uri="{FF2B5EF4-FFF2-40B4-BE49-F238E27FC236}">
                <a16:creationId xmlns:a16="http://schemas.microsoft.com/office/drawing/2014/main" id="{272BFFD2-F504-47EF-8212-055D63E7C598}"/>
              </a:ext>
            </a:extLst>
          </p:cNvPr>
          <p:cNvGrpSpPr>
            <a:grpSpLocks noChangeAspect="1"/>
          </p:cNvGrpSpPr>
          <p:nvPr/>
        </p:nvGrpSpPr>
        <p:grpSpPr bwMode="auto">
          <a:xfrm>
            <a:off x="632391" y="1970187"/>
            <a:ext cx="231711" cy="268927"/>
            <a:chOff x="-395" y="771"/>
            <a:chExt cx="193" cy="224"/>
          </a:xfrm>
        </p:grpSpPr>
        <p:sp>
          <p:nvSpPr>
            <p:cNvPr id="21" name="Freeform 10">
              <a:extLst>
                <a:ext uri="{FF2B5EF4-FFF2-40B4-BE49-F238E27FC236}">
                  <a16:creationId xmlns:a16="http://schemas.microsoft.com/office/drawing/2014/main" id="{1D62C5CF-91B1-42E8-8DAD-DF4DA84C523D}"/>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2" name="Freeform 11">
              <a:extLst>
                <a:ext uri="{FF2B5EF4-FFF2-40B4-BE49-F238E27FC236}">
                  <a16:creationId xmlns:a16="http://schemas.microsoft.com/office/drawing/2014/main" id="{F5BEADDE-D8B9-44FB-A6F1-292D1B0103C4}"/>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3" name="Line 12">
              <a:extLst>
                <a:ext uri="{FF2B5EF4-FFF2-40B4-BE49-F238E27FC236}">
                  <a16:creationId xmlns:a16="http://schemas.microsoft.com/office/drawing/2014/main" id="{C321811A-5720-43EA-B133-AC3B471E784B}"/>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4" name="Line 13">
              <a:extLst>
                <a:ext uri="{FF2B5EF4-FFF2-40B4-BE49-F238E27FC236}">
                  <a16:creationId xmlns:a16="http://schemas.microsoft.com/office/drawing/2014/main" id="{174440A7-4978-4C38-9325-9732BF7DD220}"/>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5" name="Line 14">
              <a:extLst>
                <a:ext uri="{FF2B5EF4-FFF2-40B4-BE49-F238E27FC236}">
                  <a16:creationId xmlns:a16="http://schemas.microsoft.com/office/drawing/2014/main" id="{BE0FA2E9-9EEF-4028-BF21-D46627CBC02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6" name="Line 15">
              <a:extLst>
                <a:ext uri="{FF2B5EF4-FFF2-40B4-BE49-F238E27FC236}">
                  <a16:creationId xmlns:a16="http://schemas.microsoft.com/office/drawing/2014/main" id="{D1D8F019-BC0D-4AE7-BE07-BDCF5156B844}"/>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7" name="Line 16">
              <a:extLst>
                <a:ext uri="{FF2B5EF4-FFF2-40B4-BE49-F238E27FC236}">
                  <a16:creationId xmlns:a16="http://schemas.microsoft.com/office/drawing/2014/main" id="{FC5B0DA6-635A-4597-899D-9DE1EC5AEE00}"/>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8" name="Line 17">
              <a:extLst>
                <a:ext uri="{FF2B5EF4-FFF2-40B4-BE49-F238E27FC236}">
                  <a16:creationId xmlns:a16="http://schemas.microsoft.com/office/drawing/2014/main" id="{5679B372-C0CC-448D-8356-76ED03F57472}"/>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29" name="arrow_15_bidi">
            <a:extLst>
              <a:ext uri="{FF2B5EF4-FFF2-40B4-BE49-F238E27FC236}">
                <a16:creationId xmlns:a16="http://schemas.microsoft.com/office/drawing/2014/main" id="{407D600F-A8C5-47A7-94E6-680D6806AF99}"/>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31" name="arrow_15_bidi">
            <a:extLst>
              <a:ext uri="{FF2B5EF4-FFF2-40B4-BE49-F238E27FC236}">
                <a16:creationId xmlns:a16="http://schemas.microsoft.com/office/drawing/2014/main" id="{73F23095-A0E2-4637-A219-50AAF748185A}"/>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36724232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7FFDCD-ECB7-4D49-85C3-468988282DC9}"/>
              </a:ext>
            </a:extLst>
          </p:cNvPr>
          <p:cNvSpPr>
            <a:spLocks noGrp="1"/>
          </p:cNvSpPr>
          <p:nvPr>
            <p:ph type="title"/>
          </p:nvPr>
        </p:nvSpPr>
        <p:spPr>
          <a:xfrm>
            <a:off x="268929" y="291549"/>
            <a:ext cx="10967081" cy="899537"/>
          </a:xfrm>
        </p:spPr>
        <p:txBody>
          <a:bodyPr/>
          <a:lstStyle/>
          <a:p>
            <a:pPr defTabSz="914192"/>
            <a:r>
              <a:rPr lang="en-US" sz="3700" b="1" dirty="0"/>
              <a:t>Work how you want with opensource tools and APIs</a:t>
            </a:r>
          </a:p>
        </p:txBody>
      </p:sp>
      <p:graphicFrame>
        <p:nvGraphicFramePr>
          <p:cNvPr id="30" name="Table 29">
            <a:extLst>
              <a:ext uri="{FF2B5EF4-FFF2-40B4-BE49-F238E27FC236}">
                <a16:creationId xmlns:a16="http://schemas.microsoft.com/office/drawing/2014/main" id="{9E050F9E-3B58-4324-8A80-67691B27D494}"/>
              </a:ext>
            </a:extLst>
          </p:cNvPr>
          <p:cNvGraphicFramePr>
            <a:graphicFrameLocks noGrp="1"/>
          </p:cNvGraphicFramePr>
          <p:nvPr>
            <p:extLst>
              <p:ext uri="{D42A27DB-BD31-4B8C-83A1-F6EECF244321}">
                <p14:modId xmlns:p14="http://schemas.microsoft.com/office/powerpoint/2010/main" val="866669460"/>
              </p:ext>
            </p:extLst>
          </p:nvPr>
        </p:nvGraphicFramePr>
        <p:xfrm>
          <a:off x="427191" y="1331455"/>
          <a:ext cx="11337618" cy="4880604"/>
        </p:xfrm>
        <a:graphic>
          <a:graphicData uri="http://schemas.openxmlformats.org/drawingml/2006/table">
            <a:tbl>
              <a:tblPr firstRow="1" bandRow="1">
                <a:tableStyleId>{5C22544A-7EE6-4342-B048-85BDC9FD1C3A}</a:tableStyleId>
              </a:tblPr>
              <a:tblGrid>
                <a:gridCol w="1390986">
                  <a:extLst>
                    <a:ext uri="{9D8B030D-6E8A-4147-A177-3AD203B41FA5}">
                      <a16:colId xmlns:a16="http://schemas.microsoft.com/office/drawing/2014/main" val="1718013709"/>
                    </a:ext>
                  </a:extLst>
                </a:gridCol>
                <a:gridCol w="1657772">
                  <a:extLst>
                    <a:ext uri="{9D8B030D-6E8A-4147-A177-3AD203B41FA5}">
                      <a16:colId xmlns:a16="http://schemas.microsoft.com/office/drawing/2014/main" val="1990358366"/>
                    </a:ext>
                  </a:extLst>
                </a:gridCol>
                <a:gridCol w="1657772">
                  <a:extLst>
                    <a:ext uri="{9D8B030D-6E8A-4147-A177-3AD203B41FA5}">
                      <a16:colId xmlns:a16="http://schemas.microsoft.com/office/drawing/2014/main" val="1769369918"/>
                    </a:ext>
                  </a:extLst>
                </a:gridCol>
                <a:gridCol w="1657772">
                  <a:extLst>
                    <a:ext uri="{9D8B030D-6E8A-4147-A177-3AD203B41FA5}">
                      <a16:colId xmlns:a16="http://schemas.microsoft.com/office/drawing/2014/main" val="720603844"/>
                    </a:ext>
                  </a:extLst>
                </a:gridCol>
                <a:gridCol w="1657772">
                  <a:extLst>
                    <a:ext uri="{9D8B030D-6E8A-4147-A177-3AD203B41FA5}">
                      <a16:colId xmlns:a16="http://schemas.microsoft.com/office/drawing/2014/main" val="3480668213"/>
                    </a:ext>
                  </a:extLst>
                </a:gridCol>
                <a:gridCol w="1657772">
                  <a:extLst>
                    <a:ext uri="{9D8B030D-6E8A-4147-A177-3AD203B41FA5}">
                      <a16:colId xmlns:a16="http://schemas.microsoft.com/office/drawing/2014/main" val="4169488182"/>
                    </a:ext>
                  </a:extLst>
                </a:gridCol>
                <a:gridCol w="1657772">
                  <a:extLst>
                    <a:ext uri="{9D8B030D-6E8A-4147-A177-3AD203B41FA5}">
                      <a16:colId xmlns:a16="http://schemas.microsoft.com/office/drawing/2014/main" val="1819581551"/>
                    </a:ext>
                  </a:extLst>
                </a:gridCol>
              </a:tblGrid>
              <a:tr h="46695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Storage</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833551">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b">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01490433"/>
                  </a:ext>
                </a:extLst>
              </a:tr>
              <a:tr h="1580099">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OR,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Leverage growing Azure support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79738365"/>
                  </a:ext>
                </a:extLst>
              </a:tr>
            </a:tbl>
          </a:graphicData>
        </a:graphic>
      </p:graphicFrame>
      <p:pic>
        <p:nvPicPr>
          <p:cNvPr id="31" name="Picture 30">
            <a:extLst>
              <a:ext uri="{FF2B5EF4-FFF2-40B4-BE49-F238E27FC236}">
                <a16:creationId xmlns:a16="http://schemas.microsoft.com/office/drawing/2014/main" id="{0AC3B970-2D62-487C-B5C4-12552DB4D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8671" y="1918353"/>
            <a:ext cx="383777" cy="399634"/>
          </a:xfrm>
          <a:prstGeom prst="rect">
            <a:avLst/>
          </a:prstGeom>
        </p:spPr>
      </p:pic>
      <p:pic>
        <p:nvPicPr>
          <p:cNvPr id="32" name="Picture 31">
            <a:extLst>
              <a:ext uri="{FF2B5EF4-FFF2-40B4-BE49-F238E27FC236}">
                <a16:creationId xmlns:a16="http://schemas.microsoft.com/office/drawing/2014/main" id="{F0816BE6-8BC8-4C09-9809-E062225010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2374616" y="2517102"/>
            <a:ext cx="551888" cy="323242"/>
          </a:xfrm>
          <a:prstGeom prst="rect">
            <a:avLst/>
          </a:prstGeom>
        </p:spPr>
      </p:pic>
      <p:pic>
        <p:nvPicPr>
          <p:cNvPr id="34" name="Picture 33">
            <a:extLst>
              <a:ext uri="{FF2B5EF4-FFF2-40B4-BE49-F238E27FC236}">
                <a16:creationId xmlns:a16="http://schemas.microsoft.com/office/drawing/2014/main" id="{CC9ED11F-7E4E-4410-B02A-A3D683461B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Layer>
                </a14:imgProps>
              </a:ext>
              <a:ext uri="{28A0092B-C50C-407E-A947-70E740481C1C}">
                <a14:useLocalDpi xmlns:a14="http://schemas.microsoft.com/office/drawing/2010/main"/>
              </a:ext>
            </a:extLst>
          </a:blip>
          <a:stretch>
            <a:fillRect/>
          </a:stretch>
        </p:blipFill>
        <p:spPr>
          <a:xfrm>
            <a:off x="3806388" y="2546845"/>
            <a:ext cx="1081170" cy="263758"/>
          </a:xfrm>
          <a:prstGeom prst="rect">
            <a:avLst/>
          </a:prstGeom>
        </p:spPr>
      </p:pic>
      <p:grpSp>
        <p:nvGrpSpPr>
          <p:cNvPr id="13" name="Group 12">
            <a:extLst>
              <a:ext uri="{FF2B5EF4-FFF2-40B4-BE49-F238E27FC236}">
                <a16:creationId xmlns:a16="http://schemas.microsoft.com/office/drawing/2014/main" id="{3C48D4CA-24EE-4C96-B33B-A047840EE439}"/>
              </a:ext>
            </a:extLst>
          </p:cNvPr>
          <p:cNvGrpSpPr/>
          <p:nvPr/>
        </p:nvGrpSpPr>
        <p:grpSpPr>
          <a:xfrm>
            <a:off x="3761437" y="3027676"/>
            <a:ext cx="1171072" cy="405222"/>
            <a:chOff x="3637497" y="3660479"/>
            <a:chExt cx="1334540" cy="461787"/>
          </a:xfrm>
        </p:grpSpPr>
        <p:pic>
          <p:nvPicPr>
            <p:cNvPr id="35" name="Picture 34">
              <a:extLst>
                <a:ext uri="{FF2B5EF4-FFF2-40B4-BE49-F238E27FC236}">
                  <a16:creationId xmlns:a16="http://schemas.microsoft.com/office/drawing/2014/main" id="{244B1ED4-6FCB-4FD9-B26C-1A2388F685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7497" y="3665092"/>
              <a:ext cx="743681" cy="452560"/>
            </a:xfrm>
            <a:prstGeom prst="rect">
              <a:avLst/>
            </a:prstGeom>
          </p:spPr>
        </p:pic>
        <p:pic>
          <p:nvPicPr>
            <p:cNvPr id="36" name="Picture 6" descr="Image result for Jfrog logo">
              <a:extLst>
                <a:ext uri="{FF2B5EF4-FFF2-40B4-BE49-F238E27FC236}">
                  <a16:creationId xmlns:a16="http://schemas.microsoft.com/office/drawing/2014/main" id="{4ACBCF5D-9712-479E-A11C-1B871B347B5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94320" y="3660479"/>
              <a:ext cx="477717" cy="461787"/>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8" descr="Image result for Codeship">
            <a:extLst>
              <a:ext uri="{FF2B5EF4-FFF2-40B4-BE49-F238E27FC236}">
                <a16:creationId xmlns:a16="http://schemas.microsoft.com/office/drawing/2014/main" id="{81B97219-D56F-4442-A215-AE09450036FF}"/>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b="-3110"/>
          <a:stretch/>
        </p:blipFill>
        <p:spPr bwMode="auto">
          <a:xfrm>
            <a:off x="3597682" y="3531985"/>
            <a:ext cx="1498583" cy="4103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410969" y="1918864"/>
            <a:ext cx="1157725" cy="3986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71567" y="2533906"/>
            <a:ext cx="836531" cy="28963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Jaeger logo">
            <a:extLst>
              <a:ext uri="{FF2B5EF4-FFF2-40B4-BE49-F238E27FC236}">
                <a16:creationId xmlns:a16="http://schemas.microsoft.com/office/drawing/2014/main" id="{2EC2B4F1-1908-4872-BCF5-1B85F1B4267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528317" y="4203774"/>
            <a:ext cx="923030" cy="3008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opentracing logo">
            <a:extLst>
              <a:ext uri="{FF2B5EF4-FFF2-40B4-BE49-F238E27FC236}">
                <a16:creationId xmlns:a16="http://schemas.microsoft.com/office/drawing/2014/main" id="{543B062C-D027-4853-88F7-E257490C97C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75438" y="3530223"/>
            <a:ext cx="565994" cy="4139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Image result for Tigera logo">
            <a:extLst>
              <a:ext uri="{FF2B5EF4-FFF2-40B4-BE49-F238E27FC236}">
                <a16:creationId xmlns:a16="http://schemas.microsoft.com/office/drawing/2014/main" id="{C0E7252C-8C6F-40EC-836A-7675BA868BA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368622" y="2482613"/>
            <a:ext cx="470665" cy="3922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D019988-C82A-48B1-A0C2-5DD6E9779A9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4005" y="1945966"/>
            <a:ext cx="799163" cy="271922"/>
          </a:xfrm>
          <a:prstGeom prst="rect">
            <a:avLst/>
          </a:prstGeom>
        </p:spPr>
      </p:pic>
      <p:pic>
        <p:nvPicPr>
          <p:cNvPr id="48" name="Picture 26" descr="Image result for Portworx logo">
            <a:extLst>
              <a:ext uri="{FF2B5EF4-FFF2-40B4-BE49-F238E27FC236}">
                <a16:creationId xmlns:a16="http://schemas.microsoft.com/office/drawing/2014/main" id="{0A5F0042-F38A-4A6F-86AF-5D8B3CC7FCCF}"/>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784420" y="2467835"/>
            <a:ext cx="1074219" cy="42177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340352" y="1982210"/>
            <a:ext cx="1128306" cy="27192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0446108" y="2493177"/>
            <a:ext cx="892625" cy="3217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4" descr="Image result for Hashicorp">
            <a:extLst>
              <a:ext uri="{FF2B5EF4-FFF2-40B4-BE49-F238E27FC236}">
                <a16:creationId xmlns:a16="http://schemas.microsoft.com/office/drawing/2014/main" id="{78CFB63C-261D-4600-9D37-5E9148A8710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382823" y="3609011"/>
            <a:ext cx="1033660" cy="2662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ni logo">
            <a:extLst>
              <a:ext uri="{FF2B5EF4-FFF2-40B4-BE49-F238E27FC236}">
                <a16:creationId xmlns:a16="http://schemas.microsoft.com/office/drawing/2014/main" id="{A44089BA-87E6-4534-B13D-3A60F77A57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292758" y="1830342"/>
            <a:ext cx="575655" cy="5756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D5324F-92F4-4EB2-9529-E1F1E6F3A071}"/>
              </a:ext>
            </a:extLst>
          </p:cNvPr>
          <p:cNvSpPr txBox="1"/>
          <p:nvPr/>
        </p:nvSpPr>
        <p:spPr>
          <a:xfrm>
            <a:off x="10479868" y="4082775"/>
            <a:ext cx="858865"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t>RBAC</a:t>
            </a:r>
          </a:p>
        </p:txBody>
      </p:sp>
      <p:grpSp>
        <p:nvGrpSpPr>
          <p:cNvPr id="14" name="Group 13"/>
          <p:cNvGrpSpPr/>
          <p:nvPr/>
        </p:nvGrpSpPr>
        <p:grpSpPr>
          <a:xfrm>
            <a:off x="2126744" y="4972007"/>
            <a:ext cx="1047629" cy="883315"/>
            <a:chOff x="2168607" y="5395936"/>
            <a:chExt cx="1068636" cy="901027"/>
          </a:xfrm>
        </p:grpSpPr>
        <p:pic>
          <p:nvPicPr>
            <p:cNvPr id="8" name="Picture 7">
              <a:extLst>
                <a:ext uri="{FF2B5EF4-FFF2-40B4-BE49-F238E27FC236}">
                  <a16:creationId xmlns:a16="http://schemas.microsoft.com/office/drawing/2014/main" id="{F008B286-A8EE-4F88-A0A6-E4267FEB0DA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04666" y="5395936"/>
              <a:ext cx="396518" cy="394866"/>
            </a:xfrm>
            <a:prstGeom prst="rect">
              <a:avLst/>
            </a:prstGeom>
          </p:spPr>
        </p:pic>
        <p:sp>
          <p:nvSpPr>
            <p:cNvPr id="3" name="TextBox 2">
              <a:extLst>
                <a:ext uri="{FF2B5EF4-FFF2-40B4-BE49-F238E27FC236}">
                  <a16:creationId xmlns:a16="http://schemas.microsoft.com/office/drawing/2014/main" id="{877538CF-FB49-4C6F-9428-3577250D170F}"/>
                </a:ext>
              </a:extLst>
            </p:cNvPr>
            <p:cNvSpPr txBox="1"/>
            <p:nvPr/>
          </p:nvSpPr>
          <p:spPr>
            <a:xfrm>
              <a:off x="2168607" y="5835298"/>
              <a:ext cx="1068636" cy="461665"/>
            </a:xfrm>
            <a:prstGeom prst="rect">
              <a:avLst/>
            </a:prstGeom>
            <a:noFill/>
          </p:spPr>
          <p:txBody>
            <a:bodyPr wrap="square" lIns="179285" tIns="143428" rIns="179285" bIns="143428" rtlCol="0">
              <a:spAutoFit/>
            </a:bodyPr>
            <a:lstStyle/>
            <a:p>
              <a:pPr algn="ctr">
                <a:lnSpc>
                  <a:spcPct val="90000"/>
                </a:lnSpc>
              </a:pPr>
              <a:r>
                <a:rPr lang="en-US" sz="1176" b="1" dirty="0">
                  <a:latin typeface="Segoe UI Semibold" charset="0"/>
                  <a:ea typeface="Segoe UI Semibold" charset="0"/>
                  <a:cs typeface="Segoe UI Semibold" charset="0"/>
                </a:rPr>
                <a:t>VS</a:t>
              </a:r>
              <a:r>
                <a:rPr lang="en-US" sz="1176" b="1" dirty="0">
                  <a:solidFill>
                    <a:srgbClr val="FF0000"/>
                  </a:solidFill>
                  <a:latin typeface="Segoe UI Semibold" charset="0"/>
                  <a:ea typeface="Segoe UI Semibold" charset="0"/>
                  <a:cs typeface="Segoe UI Semibold" charset="0"/>
                </a:rPr>
                <a:t> </a:t>
              </a:r>
              <a:r>
                <a:rPr lang="en-US" sz="1176" b="1" dirty="0">
                  <a:latin typeface="Segoe UI Semibold" charset="0"/>
                  <a:ea typeface="Segoe UI Semibold" charset="0"/>
                  <a:cs typeface="Segoe UI Semibold" charset="0"/>
                </a:rPr>
                <a:t>Code</a:t>
              </a:r>
            </a:p>
          </p:txBody>
        </p:sp>
      </p:grpSp>
      <p:grpSp>
        <p:nvGrpSpPr>
          <p:cNvPr id="11" name="Group 10"/>
          <p:cNvGrpSpPr/>
          <p:nvPr/>
        </p:nvGrpSpPr>
        <p:grpSpPr>
          <a:xfrm>
            <a:off x="3822641" y="4870556"/>
            <a:ext cx="1422406" cy="1086215"/>
            <a:chOff x="3898510" y="5411167"/>
            <a:chExt cx="1450928" cy="1107996"/>
          </a:xfrm>
        </p:grpSpPr>
        <p:pic>
          <p:nvPicPr>
            <p:cNvPr id="17" name="Picture 16">
              <a:extLst>
                <a:ext uri="{FF2B5EF4-FFF2-40B4-BE49-F238E27FC236}">
                  <a16:creationId xmlns:a16="http://schemas.microsoft.com/office/drawing/2014/main" id="{562C0BA8-8B5F-4123-AE81-278B142334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927262" y="5411167"/>
              <a:ext cx="365931" cy="364405"/>
            </a:xfrm>
            <a:prstGeom prst="rect">
              <a:avLst/>
            </a:prstGeom>
          </p:spPr>
        </p:pic>
        <p:pic>
          <p:nvPicPr>
            <p:cNvPr id="19" name="Graphic 18">
              <a:extLst>
                <a:ext uri="{FF2B5EF4-FFF2-40B4-BE49-F238E27FC236}">
                  <a16:creationId xmlns:a16="http://schemas.microsoft.com/office/drawing/2014/main" id="{68555918-E1F7-43C1-A54A-469143453454}"/>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898510" y="6098760"/>
              <a:ext cx="432333" cy="353575"/>
            </a:xfrm>
            <a:prstGeom prst="rect">
              <a:avLst/>
            </a:prstGeom>
          </p:spPr>
        </p:pic>
        <p:sp>
          <p:nvSpPr>
            <p:cNvPr id="45" name="TextBox 44">
              <a:extLst>
                <a:ext uri="{FF2B5EF4-FFF2-40B4-BE49-F238E27FC236}">
                  <a16:creationId xmlns:a16="http://schemas.microsoft.com/office/drawing/2014/main" id="{17254D9F-B02E-4290-A007-A91864776A2D}"/>
                </a:ext>
              </a:extLst>
            </p:cNvPr>
            <p:cNvSpPr txBox="1"/>
            <p:nvPr/>
          </p:nvSpPr>
          <p:spPr>
            <a:xfrm>
              <a:off x="4280802" y="5411167"/>
              <a:ext cx="1068636" cy="1107996"/>
            </a:xfrm>
            <a:prstGeom prst="rect">
              <a:avLst/>
            </a:prstGeom>
            <a:noFill/>
          </p:spPr>
          <p:txBody>
            <a:bodyPr wrap="square" lIns="179285" tIns="143428" rIns="179285" bIns="143428" rtlCol="0">
              <a:spAutoFit/>
            </a:bodyPr>
            <a:lstStyle/>
            <a:p>
              <a:pPr defTabSz="914192">
                <a:lnSpc>
                  <a:spcPct val="110000"/>
                </a:lnSpc>
              </a:pPr>
              <a:r>
                <a:rPr lang="en-US" sz="1176" b="1" dirty="0">
                  <a:latin typeface="Segoe UI Semibold" charset="0"/>
                  <a:ea typeface="Segoe UI Semibold" charset="0"/>
                  <a:cs typeface="Segoe UI Semibold" charset="0"/>
                </a:rPr>
                <a:t>VSTS</a:t>
              </a:r>
              <a:br>
                <a:rPr lang="en-US" sz="1176" b="1" dirty="0">
                  <a:latin typeface="Segoe UI Semibold" charset="0"/>
                  <a:ea typeface="Segoe UI Semibold" charset="0"/>
                  <a:cs typeface="Segoe UI Semibold" charset="0"/>
                </a:rPr>
              </a:br>
              <a:endParaRPr lang="en-US" sz="1176" b="1" dirty="0">
                <a:latin typeface="Segoe UI Semibold" charset="0"/>
                <a:ea typeface="Segoe UI Semibold" charset="0"/>
                <a:cs typeface="Segoe UI Semibold" charset="0"/>
              </a:endParaRPr>
            </a:p>
            <a:p>
              <a:pPr defTabSz="914192">
                <a:lnSpc>
                  <a:spcPct val="110000"/>
                </a:lnSpc>
              </a:pPr>
              <a:endParaRPr lang="en-US" sz="1176" b="1" dirty="0">
                <a:latin typeface="Segoe UI Semibold" charset="0"/>
                <a:ea typeface="Segoe UI Semibold" charset="0"/>
                <a:cs typeface="Segoe UI Semibold" charset="0"/>
              </a:endParaRPr>
            </a:p>
            <a:p>
              <a:pPr defTabSz="914192">
                <a:lnSpc>
                  <a:spcPct val="110000"/>
                </a:lnSpc>
              </a:pPr>
              <a:r>
                <a:rPr lang="en-US" sz="1176" b="1" dirty="0">
                  <a:latin typeface="Segoe UI Semibold" charset="0"/>
                  <a:ea typeface="Segoe UI Semibold" charset="0"/>
                  <a:cs typeface="Segoe UI Semibold" charset="0"/>
                </a:rPr>
                <a:t>ARM</a:t>
              </a:r>
            </a:p>
          </p:txBody>
        </p:sp>
      </p:grpSp>
      <p:sp>
        <p:nvSpPr>
          <p:cNvPr id="53" name="TextBox 52">
            <a:extLst>
              <a:ext uri="{FF2B5EF4-FFF2-40B4-BE49-F238E27FC236}">
                <a16:creationId xmlns:a16="http://schemas.microsoft.com/office/drawing/2014/main" id="{D391690D-9781-4FD0-831E-DED1EF82AE5C}"/>
              </a:ext>
            </a:extLst>
          </p:cNvPr>
          <p:cNvSpPr txBox="1"/>
          <p:nvPr/>
        </p:nvSpPr>
        <p:spPr>
          <a:xfrm>
            <a:off x="5163227" y="5358788"/>
            <a:ext cx="1562703" cy="469436"/>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Monitor</a:t>
            </a:r>
          </a:p>
        </p:txBody>
      </p:sp>
      <p:grpSp>
        <p:nvGrpSpPr>
          <p:cNvPr id="6" name="Group 5"/>
          <p:cNvGrpSpPr/>
          <p:nvPr/>
        </p:nvGrpSpPr>
        <p:grpSpPr>
          <a:xfrm>
            <a:off x="6949751" y="4970476"/>
            <a:ext cx="1258256" cy="867014"/>
            <a:chOff x="7088324" y="5482101"/>
            <a:chExt cx="1283487" cy="884399"/>
          </a:xfrm>
        </p:grpSpPr>
        <p:pic>
          <p:nvPicPr>
            <p:cNvPr id="15" name="Picture 14">
              <a:extLst>
                <a:ext uri="{FF2B5EF4-FFF2-40B4-BE49-F238E27FC236}">
                  <a16:creationId xmlns:a16="http://schemas.microsoft.com/office/drawing/2014/main" id="{35CAAA54-1132-4014-B40C-0EA6BC0605D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488138" y="5482101"/>
              <a:ext cx="483858" cy="483858"/>
            </a:xfrm>
            <a:prstGeom prst="rect">
              <a:avLst/>
            </a:prstGeom>
          </p:spPr>
        </p:pic>
        <p:sp>
          <p:nvSpPr>
            <p:cNvPr id="54" name="TextBox 53">
              <a:extLst>
                <a:ext uri="{FF2B5EF4-FFF2-40B4-BE49-F238E27FC236}">
                  <a16:creationId xmlns:a16="http://schemas.microsoft.com/office/drawing/2014/main" id="{655AD0C0-0451-4F48-8908-9F76D6912904}"/>
                </a:ext>
              </a:extLst>
            </p:cNvPr>
            <p:cNvSpPr txBox="1"/>
            <p:nvPr/>
          </p:nvSpPr>
          <p:spPr>
            <a:xfrm>
              <a:off x="7088324" y="5887651"/>
              <a:ext cx="1283487"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VNET</a:t>
              </a:r>
            </a:p>
          </p:txBody>
        </p:sp>
      </p:grpSp>
      <p:grpSp>
        <p:nvGrpSpPr>
          <p:cNvPr id="7" name="Group 6"/>
          <p:cNvGrpSpPr/>
          <p:nvPr/>
        </p:nvGrpSpPr>
        <p:grpSpPr>
          <a:xfrm>
            <a:off x="8578346" y="4983905"/>
            <a:ext cx="1347569" cy="840156"/>
            <a:chOff x="8749576" y="5509497"/>
            <a:chExt cx="1374591" cy="857003"/>
          </a:xfrm>
        </p:grpSpPr>
        <p:pic>
          <p:nvPicPr>
            <p:cNvPr id="18" name="Picture 17">
              <a:extLst>
                <a:ext uri="{FF2B5EF4-FFF2-40B4-BE49-F238E27FC236}">
                  <a16:creationId xmlns:a16="http://schemas.microsoft.com/office/drawing/2014/main" id="{92559573-F461-41B8-A443-9E2C319B09F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222338" y="5509497"/>
              <a:ext cx="429066" cy="429066"/>
            </a:xfrm>
            <a:prstGeom prst="rect">
              <a:avLst/>
            </a:prstGeom>
          </p:spPr>
        </p:pic>
        <p:sp>
          <p:nvSpPr>
            <p:cNvPr id="55" name="TextBox 54">
              <a:extLst>
                <a:ext uri="{FF2B5EF4-FFF2-40B4-BE49-F238E27FC236}">
                  <a16:creationId xmlns:a16="http://schemas.microsoft.com/office/drawing/2014/main" id="{8D54EBA9-8823-431D-A1F2-3A485BC3AE3A}"/>
                </a:ext>
              </a:extLst>
            </p:cNvPr>
            <p:cNvSpPr txBox="1"/>
            <p:nvPr/>
          </p:nvSpPr>
          <p:spPr>
            <a:xfrm>
              <a:off x="8749576" y="5887651"/>
              <a:ext cx="1374591"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Storage</a:t>
              </a:r>
            </a:p>
          </p:txBody>
        </p:sp>
      </p:grpSp>
      <p:grpSp>
        <p:nvGrpSpPr>
          <p:cNvPr id="9" name="Group 8"/>
          <p:cNvGrpSpPr/>
          <p:nvPr/>
        </p:nvGrpSpPr>
        <p:grpSpPr>
          <a:xfrm>
            <a:off x="10332850" y="4636069"/>
            <a:ext cx="1431960" cy="1581046"/>
            <a:chOff x="10539262" y="5160338"/>
            <a:chExt cx="1460674" cy="1612749"/>
          </a:xfrm>
        </p:grpSpPr>
        <p:pic>
          <p:nvPicPr>
            <p:cNvPr id="20" name="Picture 19">
              <a:extLst>
                <a:ext uri="{FF2B5EF4-FFF2-40B4-BE49-F238E27FC236}">
                  <a16:creationId xmlns:a16="http://schemas.microsoft.com/office/drawing/2014/main" id="{0ECA6792-42AC-4D04-BD9E-7871974EC5D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39262" y="5370345"/>
              <a:ext cx="403095" cy="403095"/>
            </a:xfrm>
            <a:prstGeom prst="rect">
              <a:avLst/>
            </a:prstGeom>
          </p:spPr>
        </p:pic>
        <p:pic>
          <p:nvPicPr>
            <p:cNvPr id="22" name="Picture 21">
              <a:extLst>
                <a:ext uri="{FF2B5EF4-FFF2-40B4-BE49-F238E27FC236}">
                  <a16:creationId xmlns:a16="http://schemas.microsoft.com/office/drawing/2014/main" id="{03E9A7E6-5952-4843-848A-59F17BE8834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589464" y="6382034"/>
              <a:ext cx="302691" cy="302691"/>
            </a:xfrm>
            <a:prstGeom prst="rect">
              <a:avLst/>
            </a:prstGeom>
          </p:spPr>
        </p:pic>
        <p:pic>
          <p:nvPicPr>
            <p:cNvPr id="10" name="Graphic 9">
              <a:extLst>
                <a:ext uri="{FF2B5EF4-FFF2-40B4-BE49-F238E27FC236}">
                  <a16:creationId xmlns:a16="http://schemas.microsoft.com/office/drawing/2014/main" id="{89B62202-3CC9-4F7F-8340-B51A484E3E44}"/>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0555964" y="5906935"/>
              <a:ext cx="369692" cy="372464"/>
            </a:xfrm>
            <a:prstGeom prst="rect">
              <a:avLst/>
            </a:prstGeom>
          </p:spPr>
        </p:pic>
        <p:sp>
          <p:nvSpPr>
            <p:cNvPr id="56" name="TextBox 55">
              <a:extLst>
                <a:ext uri="{FF2B5EF4-FFF2-40B4-BE49-F238E27FC236}">
                  <a16:creationId xmlns:a16="http://schemas.microsoft.com/office/drawing/2014/main" id="{9CF16327-C8A1-4A14-85C3-D9AB19073FCB}"/>
                </a:ext>
              </a:extLst>
            </p:cNvPr>
            <p:cNvSpPr txBox="1"/>
            <p:nvPr/>
          </p:nvSpPr>
          <p:spPr>
            <a:xfrm>
              <a:off x="10925655" y="5160338"/>
              <a:ext cx="1074281" cy="1612749"/>
            </a:xfrm>
            <a:prstGeom prst="rect">
              <a:avLst/>
            </a:prstGeom>
            <a:noFill/>
          </p:spPr>
          <p:txBody>
            <a:bodyPr wrap="square" lIns="179285" tIns="143428" rIns="179285" bIns="143428" rtlCol="0">
              <a:spAutoFit/>
            </a:bodyPr>
            <a:lstStyle/>
            <a:p>
              <a:pPr defTabSz="914192">
                <a:lnSpc>
                  <a:spcPct val="90000"/>
                </a:lnSpc>
                <a:spcAft>
                  <a:spcPts val="294"/>
                </a:spcAft>
              </a:pPr>
              <a:r>
                <a:rPr lang="en-US" sz="1176" b="1" dirty="0">
                  <a:latin typeface="Segoe UI Semibold" charset="0"/>
                  <a:ea typeface="Segoe UI Semibold" charset="0"/>
                  <a:cs typeface="Segoe UI Semibold" charset="0"/>
                </a:rPr>
                <a:t>Azure Container Registry</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AAD</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Key Vault</a:t>
              </a:r>
            </a:p>
          </p:txBody>
        </p:sp>
      </p:grpSp>
      <p:pic>
        <p:nvPicPr>
          <p:cNvPr id="57" name="Picture 56"/>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726063" y="1975293"/>
            <a:ext cx="1217286" cy="391489"/>
          </a:xfrm>
          <a:prstGeom prst="rect">
            <a:avLst/>
          </a:prstGeom>
        </p:spPr>
      </p:pic>
      <p:pic>
        <p:nvPicPr>
          <p:cNvPr id="58" name="Picture 57"/>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5438456" y="3056375"/>
            <a:ext cx="1083180" cy="267233"/>
          </a:xfrm>
          <a:prstGeom prst="rect">
            <a:avLst/>
          </a:prstGeom>
        </p:spPr>
      </p:pic>
      <p:pic>
        <p:nvPicPr>
          <p:cNvPr id="59" name="Picture 58"/>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151406" y="3519348"/>
            <a:ext cx="423306" cy="423306"/>
          </a:xfrm>
          <a:prstGeom prst="rect">
            <a:avLst/>
          </a:prstGeom>
        </p:spPr>
      </p:pic>
      <p:sp>
        <p:nvSpPr>
          <p:cNvPr id="60"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5747832" y="4995502"/>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61" name="Picture 6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446108" y="3099952"/>
            <a:ext cx="892625" cy="222999"/>
          </a:xfrm>
          <a:prstGeom prst="rect">
            <a:avLst/>
          </a:prstGeom>
        </p:spPr>
      </p:pic>
    </p:spTree>
    <p:extLst>
      <p:ext uri="{BB962C8B-B14F-4D97-AF65-F5344CB8AC3E}">
        <p14:creationId xmlns:p14="http://schemas.microsoft.com/office/powerpoint/2010/main" val="1814666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Rounded Corners 117">
            <a:extLst>
              <a:ext uri="{FF2B5EF4-FFF2-40B4-BE49-F238E27FC236}">
                <a16:creationId xmlns:a16="http://schemas.microsoft.com/office/drawing/2014/main" id="{8A66CBD6-52E4-4E63-AD19-E0A28762D55F}"/>
              </a:ext>
            </a:extLst>
          </p:cNvPr>
          <p:cNvSpPr/>
          <p:nvPr/>
        </p:nvSpPr>
        <p:spPr bwMode="auto">
          <a:xfrm>
            <a:off x="8131197" y="1296027"/>
            <a:ext cx="3015672" cy="490487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solidFill>
                <a:srgbClr val="505050"/>
              </a:solidFill>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FEA3B839-C340-4CCD-A506-06C71A57BF96}"/>
              </a:ext>
            </a:extLst>
          </p:cNvPr>
          <p:cNvSpPr/>
          <p:nvPr/>
        </p:nvSpPr>
        <p:spPr bwMode="auto">
          <a:xfrm>
            <a:off x="5005092" y="3286446"/>
            <a:ext cx="806668" cy="806668"/>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01" name="Rectangle: Rounded Corners 100">
            <a:extLst>
              <a:ext uri="{FF2B5EF4-FFF2-40B4-BE49-F238E27FC236}">
                <a16:creationId xmlns:a16="http://schemas.microsoft.com/office/drawing/2014/main" id="{156AD515-C834-4212-BC6B-75C06C38A837}"/>
              </a:ext>
            </a:extLst>
          </p:cNvPr>
          <p:cNvSpPr/>
          <p:nvPr/>
        </p:nvSpPr>
        <p:spPr bwMode="auto">
          <a:xfrm>
            <a:off x="6549845" y="3286446"/>
            <a:ext cx="806668" cy="806668"/>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pic>
        <p:nvPicPr>
          <p:cNvPr id="7" name="Graphic 6">
            <a:extLst>
              <a:ext uri="{FF2B5EF4-FFF2-40B4-BE49-F238E27FC236}">
                <a16:creationId xmlns:a16="http://schemas.microsoft.com/office/drawing/2014/main" id="{FE54DC44-36FE-4317-99CC-E71933465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8481" y="3442716"/>
            <a:ext cx="472586" cy="477355"/>
          </a:xfrm>
          <a:prstGeom prst="rect">
            <a:avLst/>
          </a:prstGeom>
        </p:spPr>
      </p:pic>
      <p:sp>
        <p:nvSpPr>
          <p:cNvPr id="84" name="Title 1">
            <a:extLst>
              <a:ext uri="{FF2B5EF4-FFF2-40B4-BE49-F238E27FC236}">
                <a16:creationId xmlns:a16="http://schemas.microsoft.com/office/drawing/2014/main" id="{3714090C-B50E-4DFE-85F0-EB52302CB839}"/>
              </a:ext>
            </a:extLst>
          </p:cNvPr>
          <p:cNvSpPr txBox="1">
            <a:spLocks/>
          </p:cNvSpPr>
          <p:nvPr/>
        </p:nvSpPr>
        <p:spPr>
          <a:xfrm>
            <a:off x="431675" y="2070356"/>
            <a:ext cx="3629130" cy="1291723"/>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6" spc="0" dirty="0">
                <a:solidFill>
                  <a:schemeClr val="accent1"/>
                </a:solidFill>
              </a:rPr>
              <a:t>Work how you want with opensource tools and APIs</a:t>
            </a:r>
          </a:p>
        </p:txBody>
      </p:sp>
      <p:sp>
        <p:nvSpPr>
          <p:cNvPr id="85" name="Title 1">
            <a:extLst>
              <a:ext uri="{FF2B5EF4-FFF2-40B4-BE49-F238E27FC236}">
                <a16:creationId xmlns:a16="http://schemas.microsoft.com/office/drawing/2014/main" id="{B893CC23-C097-4534-9DFB-FD2F8C026013}"/>
              </a:ext>
            </a:extLst>
          </p:cNvPr>
          <p:cNvSpPr txBox="1">
            <a:spLocks/>
          </p:cNvSpPr>
          <p:nvPr/>
        </p:nvSpPr>
        <p:spPr>
          <a:xfrm>
            <a:off x="431677" y="3552985"/>
            <a:ext cx="2674366" cy="2647916"/>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20000"/>
              </a:lnSpc>
              <a:spcAft>
                <a:spcPts val="588"/>
              </a:spcAft>
              <a:defRPr/>
            </a:pPr>
            <a:r>
              <a:rPr lang="en-US" sz="1371" spc="0" dirty="0">
                <a:gradFill>
                  <a:gsLst>
                    <a:gs pos="2655">
                      <a:srgbClr val="505050"/>
                    </a:gs>
                    <a:gs pos="31000">
                      <a:srgbClr val="505050"/>
                    </a:gs>
                  </a:gsLst>
                  <a:lin ang="5400000" scaled="0"/>
                </a:gradFill>
                <a:latin typeface="Segoe UI"/>
              </a:rPr>
              <a:t>Easily connect to SLA-backed Azure services with OSBA</a:t>
            </a:r>
          </a:p>
        </p:txBody>
      </p:sp>
      <p:cxnSp>
        <p:nvCxnSpPr>
          <p:cNvPr id="100" name="Straight Arrow Connector 99">
            <a:extLst>
              <a:ext uri="{FF2B5EF4-FFF2-40B4-BE49-F238E27FC236}">
                <a16:creationId xmlns:a16="http://schemas.microsoft.com/office/drawing/2014/main" id="{9800C854-2B36-49EC-A296-F8D80E40CC74}"/>
              </a:ext>
            </a:extLst>
          </p:cNvPr>
          <p:cNvCxnSpPr>
            <a:cxnSpLocks/>
            <a:stCxn id="102" idx="3"/>
            <a:endCxn id="101" idx="1"/>
          </p:cNvCxnSpPr>
          <p:nvPr/>
        </p:nvCxnSpPr>
        <p:spPr>
          <a:xfrm>
            <a:off x="5811760" y="3689780"/>
            <a:ext cx="738085"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itle 1">
            <a:extLst>
              <a:ext uri="{FF2B5EF4-FFF2-40B4-BE49-F238E27FC236}">
                <a16:creationId xmlns:a16="http://schemas.microsoft.com/office/drawing/2014/main" id="{24AD4A68-22BA-44BB-BBF9-640555908B02}"/>
              </a:ext>
            </a:extLst>
          </p:cNvPr>
          <p:cNvSpPr txBox="1">
            <a:spLocks/>
          </p:cNvSpPr>
          <p:nvPr/>
        </p:nvSpPr>
        <p:spPr>
          <a:xfrm>
            <a:off x="5005091" y="3029341"/>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Azure Kubernetes Service (AKS)</a:t>
            </a:r>
          </a:p>
        </p:txBody>
      </p:sp>
      <p:sp>
        <p:nvSpPr>
          <p:cNvPr id="104" name="Title 1">
            <a:extLst>
              <a:ext uri="{FF2B5EF4-FFF2-40B4-BE49-F238E27FC236}">
                <a16:creationId xmlns:a16="http://schemas.microsoft.com/office/drawing/2014/main" id="{8E0ADDA2-BEF2-4359-A4C0-6B3FBE73EC8A}"/>
              </a:ext>
            </a:extLst>
          </p:cNvPr>
          <p:cNvSpPr txBox="1">
            <a:spLocks/>
          </p:cNvSpPr>
          <p:nvPr/>
        </p:nvSpPr>
        <p:spPr>
          <a:xfrm>
            <a:off x="6549844" y="3029341"/>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Open Source Broker for Azure (OSBA)</a:t>
            </a:r>
          </a:p>
        </p:txBody>
      </p:sp>
      <p:pic>
        <p:nvPicPr>
          <p:cNvPr id="114" name="Picture 113">
            <a:extLst>
              <a:ext uri="{FF2B5EF4-FFF2-40B4-BE49-F238E27FC236}">
                <a16:creationId xmlns:a16="http://schemas.microsoft.com/office/drawing/2014/main" id="{0FE67EA3-3C24-448B-8CEB-0CACAD6FD75C}"/>
              </a:ext>
            </a:extLst>
          </p:cNvPr>
          <p:cNvPicPr>
            <a:picLocks noChangeAspect="1"/>
          </p:cNvPicPr>
          <p:nvPr/>
        </p:nvPicPr>
        <p:blipFill>
          <a:blip r:embed="rId5"/>
          <a:stretch>
            <a:fillRect/>
          </a:stretch>
        </p:blipFill>
        <p:spPr>
          <a:xfrm>
            <a:off x="5086904" y="3450643"/>
            <a:ext cx="633931" cy="478271"/>
          </a:xfrm>
          <a:prstGeom prst="rect">
            <a:avLst/>
          </a:prstGeom>
        </p:spPr>
      </p:pic>
      <p:sp>
        <p:nvSpPr>
          <p:cNvPr id="116" name="Title 1">
            <a:extLst>
              <a:ext uri="{FF2B5EF4-FFF2-40B4-BE49-F238E27FC236}">
                <a16:creationId xmlns:a16="http://schemas.microsoft.com/office/drawing/2014/main" id="{2A00505C-421F-4496-9E0B-85BBB723B329}"/>
              </a:ext>
            </a:extLst>
          </p:cNvPr>
          <p:cNvSpPr txBox="1">
            <a:spLocks/>
          </p:cNvSpPr>
          <p:nvPr/>
        </p:nvSpPr>
        <p:spPr>
          <a:xfrm>
            <a:off x="5005091" y="4221264"/>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panose="020B0502040204020203" pitchFamily="34" charset="0"/>
              </a:rPr>
              <a:t>ACS Engine</a:t>
            </a:r>
          </a:p>
        </p:txBody>
      </p:sp>
      <p:cxnSp>
        <p:nvCxnSpPr>
          <p:cNvPr id="117" name="Straight Arrow Connector 116">
            <a:extLst>
              <a:ext uri="{FF2B5EF4-FFF2-40B4-BE49-F238E27FC236}">
                <a16:creationId xmlns:a16="http://schemas.microsoft.com/office/drawing/2014/main" id="{57DAB07B-B203-4736-97B1-1075ABE1E2E0}"/>
              </a:ext>
            </a:extLst>
          </p:cNvPr>
          <p:cNvCxnSpPr>
            <a:cxnSpLocks/>
          </p:cNvCxnSpPr>
          <p:nvPr/>
        </p:nvCxnSpPr>
        <p:spPr>
          <a:xfrm>
            <a:off x="7356513" y="3689778"/>
            <a:ext cx="738085"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9" name="Title 1">
            <a:extLst>
              <a:ext uri="{FF2B5EF4-FFF2-40B4-BE49-F238E27FC236}">
                <a16:creationId xmlns:a16="http://schemas.microsoft.com/office/drawing/2014/main" id="{6554074E-4F08-4758-B042-8AFB1B6E1605}"/>
              </a:ext>
            </a:extLst>
          </p:cNvPr>
          <p:cNvSpPr txBox="1">
            <a:spLocks/>
          </p:cNvSpPr>
          <p:nvPr/>
        </p:nvSpPr>
        <p:spPr>
          <a:xfrm>
            <a:off x="8131197" y="1057035"/>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Azure services</a:t>
            </a:r>
          </a:p>
        </p:txBody>
      </p:sp>
      <p:sp>
        <p:nvSpPr>
          <p:cNvPr id="120" name="Title 1">
            <a:extLst>
              <a:ext uri="{FF2B5EF4-FFF2-40B4-BE49-F238E27FC236}">
                <a16:creationId xmlns:a16="http://schemas.microsoft.com/office/drawing/2014/main" id="{1265268E-F794-41E0-9E14-01A2C9651560}"/>
              </a:ext>
            </a:extLst>
          </p:cNvPr>
          <p:cNvSpPr txBox="1">
            <a:spLocks/>
          </p:cNvSpPr>
          <p:nvPr/>
        </p:nvSpPr>
        <p:spPr>
          <a:xfrm>
            <a:off x="8556041" y="2319188"/>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panose="020B0502040204020203" pitchFamily="34" charset="0"/>
              </a:rPr>
              <a:t>SQL Database</a:t>
            </a:r>
          </a:p>
        </p:txBody>
      </p:sp>
      <p:grpSp>
        <p:nvGrpSpPr>
          <p:cNvPr id="12" name="Group 11">
            <a:extLst>
              <a:ext uri="{FF2B5EF4-FFF2-40B4-BE49-F238E27FC236}">
                <a16:creationId xmlns:a16="http://schemas.microsoft.com/office/drawing/2014/main" id="{1A1AB8BE-52FC-407A-B702-F7372918C729}"/>
              </a:ext>
            </a:extLst>
          </p:cNvPr>
          <p:cNvGrpSpPr/>
          <p:nvPr/>
        </p:nvGrpSpPr>
        <p:grpSpPr>
          <a:xfrm>
            <a:off x="9776012" y="1708453"/>
            <a:ext cx="963127" cy="761571"/>
            <a:chOff x="10202744" y="2434911"/>
            <a:chExt cx="982440" cy="776842"/>
          </a:xfrm>
        </p:grpSpPr>
        <p:pic>
          <p:nvPicPr>
            <p:cNvPr id="11" name="Picture 10">
              <a:extLst>
                <a:ext uri="{FF2B5EF4-FFF2-40B4-BE49-F238E27FC236}">
                  <a16:creationId xmlns:a16="http://schemas.microsoft.com/office/drawing/2014/main" id="{0A6D0DE5-207A-4E4C-B302-2FFDED4ED208}"/>
                </a:ext>
              </a:extLst>
            </p:cNvPr>
            <p:cNvPicPr>
              <a:picLocks noChangeAspect="1"/>
            </p:cNvPicPr>
            <p:nvPr/>
          </p:nvPicPr>
          <p:blipFill>
            <a:blip r:embed="rId6"/>
            <a:stretch>
              <a:fillRect/>
            </a:stretch>
          </p:blipFill>
          <p:spPr>
            <a:xfrm>
              <a:off x="10488224" y="2434911"/>
              <a:ext cx="411480" cy="422746"/>
            </a:xfrm>
            <a:prstGeom prst="rect">
              <a:avLst/>
            </a:prstGeom>
          </p:spPr>
        </p:pic>
        <p:sp>
          <p:nvSpPr>
            <p:cNvPr id="122" name="Title 1">
              <a:extLst>
                <a:ext uri="{FF2B5EF4-FFF2-40B4-BE49-F238E27FC236}">
                  <a16:creationId xmlns:a16="http://schemas.microsoft.com/office/drawing/2014/main" id="{ED37A803-CFDE-4A72-ABEC-DE813BE6A55B}"/>
                </a:ext>
              </a:extLst>
            </p:cNvPr>
            <p:cNvSpPr txBox="1">
              <a:spLocks/>
            </p:cNvSpPr>
            <p:nvPr/>
          </p:nvSpPr>
          <p:spPr>
            <a:xfrm>
              <a:off x="10202744" y="3057890"/>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panose="020B0502040204020203" pitchFamily="34" charset="0"/>
                </a:rPr>
                <a:t>Event Hubs</a:t>
              </a:r>
            </a:p>
          </p:txBody>
        </p:sp>
      </p:grpSp>
      <p:sp>
        <p:nvSpPr>
          <p:cNvPr id="123" name="Title 1">
            <a:extLst>
              <a:ext uri="{FF2B5EF4-FFF2-40B4-BE49-F238E27FC236}">
                <a16:creationId xmlns:a16="http://schemas.microsoft.com/office/drawing/2014/main" id="{1A52A1F1-EE65-444B-865E-91121EF65F8F}"/>
              </a:ext>
            </a:extLst>
          </p:cNvPr>
          <p:cNvSpPr txBox="1">
            <a:spLocks/>
          </p:cNvSpPr>
          <p:nvPr/>
        </p:nvSpPr>
        <p:spPr>
          <a:xfrm>
            <a:off x="8556041" y="3524012"/>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panose="020B0502040204020203" pitchFamily="34" charset="0"/>
              </a:rPr>
              <a:t>Redis Cache </a:t>
            </a:r>
          </a:p>
        </p:txBody>
      </p:sp>
      <p:grpSp>
        <p:nvGrpSpPr>
          <p:cNvPr id="18" name="Group 17">
            <a:extLst>
              <a:ext uri="{FF2B5EF4-FFF2-40B4-BE49-F238E27FC236}">
                <a16:creationId xmlns:a16="http://schemas.microsoft.com/office/drawing/2014/main" id="{8F41CF90-CB34-4022-8110-0D11BFFCAA5A}"/>
              </a:ext>
            </a:extLst>
          </p:cNvPr>
          <p:cNvGrpSpPr/>
          <p:nvPr/>
        </p:nvGrpSpPr>
        <p:grpSpPr>
          <a:xfrm>
            <a:off x="9776012" y="2931590"/>
            <a:ext cx="963127" cy="764752"/>
            <a:chOff x="10202744" y="3675850"/>
            <a:chExt cx="982440" cy="780087"/>
          </a:xfrm>
        </p:grpSpPr>
        <p:pic>
          <p:nvPicPr>
            <p:cNvPr id="124" name="Picture 123">
              <a:extLst>
                <a:ext uri="{FF2B5EF4-FFF2-40B4-BE49-F238E27FC236}">
                  <a16:creationId xmlns:a16="http://schemas.microsoft.com/office/drawing/2014/main" id="{09C74485-BC66-4CCE-BFB1-10D8AACB2140}"/>
                </a:ext>
              </a:extLst>
            </p:cNvPr>
            <p:cNvPicPr>
              <a:picLocks noChangeAspect="1"/>
            </p:cNvPicPr>
            <p:nvPr/>
          </p:nvPicPr>
          <p:blipFill>
            <a:blip r:embed="rId7"/>
            <a:stretch>
              <a:fillRect/>
            </a:stretch>
          </p:blipFill>
          <p:spPr>
            <a:xfrm>
              <a:off x="10511084" y="3675850"/>
              <a:ext cx="365760" cy="491576"/>
            </a:xfrm>
            <a:prstGeom prst="rect">
              <a:avLst/>
            </a:prstGeom>
          </p:spPr>
        </p:pic>
        <p:sp>
          <p:nvSpPr>
            <p:cNvPr id="125" name="Title 1">
              <a:extLst>
                <a:ext uri="{FF2B5EF4-FFF2-40B4-BE49-F238E27FC236}">
                  <a16:creationId xmlns:a16="http://schemas.microsoft.com/office/drawing/2014/main" id="{9F2299B9-BAB8-4EE4-AE5F-0CCA26A5ADB5}"/>
                </a:ext>
              </a:extLst>
            </p:cNvPr>
            <p:cNvSpPr txBox="1">
              <a:spLocks/>
            </p:cNvSpPr>
            <p:nvPr/>
          </p:nvSpPr>
          <p:spPr>
            <a:xfrm>
              <a:off x="10202744" y="4302074"/>
              <a:ext cx="982440" cy="15386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panose="020B0502040204020203" pitchFamily="34" charset="0"/>
                </a:rPr>
                <a:t>Azure Database </a:t>
              </a:r>
            </a:p>
            <a:p>
              <a:pPr algn="ctr" defTabSz="914192">
                <a:defRPr/>
              </a:pPr>
              <a:r>
                <a:rPr lang="en-US" sz="980" spc="0" dirty="0">
                  <a:gradFill>
                    <a:gsLst>
                      <a:gs pos="2655">
                        <a:srgbClr val="505050"/>
                      </a:gs>
                      <a:gs pos="31000">
                        <a:srgbClr val="505050"/>
                      </a:gs>
                    </a:gsLst>
                    <a:lin ang="5400000" scaled="0"/>
                  </a:gradFill>
                  <a:latin typeface="Segoe UI" panose="020B0502040204020203" pitchFamily="34" charset="0"/>
                </a:rPr>
                <a:t>for MySQL</a:t>
              </a:r>
            </a:p>
          </p:txBody>
        </p:sp>
      </p:grpSp>
      <p:sp>
        <p:nvSpPr>
          <p:cNvPr id="127" name="Title 1">
            <a:extLst>
              <a:ext uri="{FF2B5EF4-FFF2-40B4-BE49-F238E27FC236}">
                <a16:creationId xmlns:a16="http://schemas.microsoft.com/office/drawing/2014/main" id="{BA0FF509-E7A4-4921-8FC1-CC60D50547D1}"/>
              </a:ext>
            </a:extLst>
          </p:cNvPr>
          <p:cNvSpPr txBox="1">
            <a:spLocks/>
          </p:cNvSpPr>
          <p:nvPr/>
        </p:nvSpPr>
        <p:spPr>
          <a:xfrm>
            <a:off x="8556041" y="4646642"/>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panose="020B0502040204020203" pitchFamily="34" charset="0"/>
              </a:rPr>
              <a:t>CosmosDB</a:t>
            </a:r>
            <a:endParaRPr lang="en-US" sz="980" spc="0" dirty="0">
              <a:gradFill>
                <a:gsLst>
                  <a:gs pos="2655">
                    <a:srgbClr val="505050"/>
                  </a:gs>
                  <a:gs pos="31000">
                    <a:srgbClr val="505050"/>
                  </a:gs>
                </a:gsLst>
                <a:lin ang="5400000" scaled="0"/>
              </a:gradFill>
              <a:latin typeface="Segoe UI" panose="020B0502040204020203" pitchFamily="34" charset="0"/>
            </a:endParaRPr>
          </a:p>
        </p:txBody>
      </p:sp>
      <p:grpSp>
        <p:nvGrpSpPr>
          <p:cNvPr id="19" name="Group 18">
            <a:extLst>
              <a:ext uri="{FF2B5EF4-FFF2-40B4-BE49-F238E27FC236}">
                <a16:creationId xmlns:a16="http://schemas.microsoft.com/office/drawing/2014/main" id="{0C1A2A9F-D9D6-4255-B3E8-07135C710033}"/>
              </a:ext>
            </a:extLst>
          </p:cNvPr>
          <p:cNvGrpSpPr/>
          <p:nvPr/>
        </p:nvGrpSpPr>
        <p:grpSpPr>
          <a:xfrm>
            <a:off x="9776012" y="4068263"/>
            <a:ext cx="963127" cy="759491"/>
            <a:chOff x="10202744" y="4868719"/>
            <a:chExt cx="982440" cy="774720"/>
          </a:xfrm>
        </p:grpSpPr>
        <p:pic>
          <p:nvPicPr>
            <p:cNvPr id="14" name="Picture 13">
              <a:extLst>
                <a:ext uri="{FF2B5EF4-FFF2-40B4-BE49-F238E27FC236}">
                  <a16:creationId xmlns:a16="http://schemas.microsoft.com/office/drawing/2014/main" id="{47BB4136-1AB6-4C9B-A17A-79F33EFA7645}"/>
                </a:ext>
              </a:extLst>
            </p:cNvPr>
            <p:cNvPicPr>
              <a:picLocks noChangeAspect="1"/>
            </p:cNvPicPr>
            <p:nvPr/>
          </p:nvPicPr>
          <p:blipFill>
            <a:blip r:embed="rId8"/>
            <a:stretch>
              <a:fillRect/>
            </a:stretch>
          </p:blipFill>
          <p:spPr>
            <a:xfrm>
              <a:off x="10511084" y="4868719"/>
              <a:ext cx="365760" cy="491575"/>
            </a:xfrm>
            <a:prstGeom prst="rect">
              <a:avLst/>
            </a:prstGeom>
          </p:spPr>
        </p:pic>
        <p:sp>
          <p:nvSpPr>
            <p:cNvPr id="129" name="Title 1">
              <a:extLst>
                <a:ext uri="{FF2B5EF4-FFF2-40B4-BE49-F238E27FC236}">
                  <a16:creationId xmlns:a16="http://schemas.microsoft.com/office/drawing/2014/main" id="{682DBED0-0E8E-4AB4-A28D-AA8E48A7C9FA}"/>
                </a:ext>
              </a:extLst>
            </p:cNvPr>
            <p:cNvSpPr txBox="1">
              <a:spLocks/>
            </p:cNvSpPr>
            <p:nvPr/>
          </p:nvSpPr>
          <p:spPr>
            <a:xfrm>
              <a:off x="10202744" y="5489576"/>
              <a:ext cx="982440" cy="15386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panose="020B0502040204020203" pitchFamily="34" charset="0"/>
                </a:rPr>
                <a:t>Azure Database </a:t>
              </a:r>
            </a:p>
            <a:p>
              <a:pPr algn="ctr" defTabSz="914192">
                <a:defRPr/>
              </a:pPr>
              <a:r>
                <a:rPr lang="en-US" sz="980" spc="0" dirty="0">
                  <a:gradFill>
                    <a:gsLst>
                      <a:gs pos="2655">
                        <a:srgbClr val="505050"/>
                      </a:gs>
                      <a:gs pos="31000">
                        <a:srgbClr val="505050"/>
                      </a:gs>
                    </a:gsLst>
                    <a:lin ang="5400000" scaled="0"/>
                  </a:gradFill>
                  <a:latin typeface="Segoe UI" panose="020B0502040204020203" pitchFamily="34" charset="0"/>
                </a:rPr>
                <a:t>for </a:t>
              </a:r>
              <a:r>
                <a:rPr lang="en-US" sz="980" spc="0" dirty="0" err="1">
                  <a:gradFill>
                    <a:gsLst>
                      <a:gs pos="2655">
                        <a:srgbClr val="505050"/>
                      </a:gs>
                      <a:gs pos="31000">
                        <a:srgbClr val="505050"/>
                      </a:gs>
                    </a:gsLst>
                    <a:lin ang="5400000" scaled="0"/>
                  </a:gradFill>
                  <a:latin typeface="Segoe UI" panose="020B0502040204020203" pitchFamily="34" charset="0"/>
                </a:rPr>
                <a:t>PosgreSQL</a:t>
              </a:r>
              <a:endParaRPr lang="en-US" sz="980" spc="0" dirty="0">
                <a:gradFill>
                  <a:gsLst>
                    <a:gs pos="2655">
                      <a:srgbClr val="505050"/>
                    </a:gs>
                    <a:gs pos="31000">
                      <a:srgbClr val="505050"/>
                    </a:gs>
                  </a:gsLst>
                  <a:lin ang="5400000" scaled="0"/>
                </a:gradFill>
                <a:latin typeface="Segoe UI" panose="020B0502040204020203" pitchFamily="34" charset="0"/>
              </a:endParaRPr>
            </a:p>
          </p:txBody>
        </p:sp>
      </p:grpSp>
      <p:grpSp>
        <p:nvGrpSpPr>
          <p:cNvPr id="21" name="Group 20">
            <a:extLst>
              <a:ext uri="{FF2B5EF4-FFF2-40B4-BE49-F238E27FC236}">
                <a16:creationId xmlns:a16="http://schemas.microsoft.com/office/drawing/2014/main" id="{010E2C42-0E7C-495C-BC1F-203B8E7117EB}"/>
              </a:ext>
            </a:extLst>
          </p:cNvPr>
          <p:cNvGrpSpPr/>
          <p:nvPr/>
        </p:nvGrpSpPr>
        <p:grpSpPr>
          <a:xfrm>
            <a:off x="8556041" y="5192712"/>
            <a:ext cx="963127" cy="720247"/>
            <a:chOff x="8958310" y="5989036"/>
            <a:chExt cx="982440" cy="734689"/>
          </a:xfrm>
        </p:grpSpPr>
        <p:pic>
          <p:nvPicPr>
            <p:cNvPr id="15" name="Picture 14">
              <a:extLst>
                <a:ext uri="{FF2B5EF4-FFF2-40B4-BE49-F238E27FC236}">
                  <a16:creationId xmlns:a16="http://schemas.microsoft.com/office/drawing/2014/main" id="{89527B69-A0BA-442F-998F-3C8538EB894E}"/>
                </a:ext>
              </a:extLst>
            </p:cNvPr>
            <p:cNvPicPr>
              <a:picLocks noChangeAspect="1"/>
            </p:cNvPicPr>
            <p:nvPr/>
          </p:nvPicPr>
          <p:blipFill>
            <a:blip r:embed="rId9"/>
            <a:stretch>
              <a:fillRect/>
            </a:stretch>
          </p:blipFill>
          <p:spPr>
            <a:xfrm>
              <a:off x="9243790" y="5989036"/>
              <a:ext cx="411480" cy="410880"/>
            </a:xfrm>
            <a:prstGeom prst="rect">
              <a:avLst/>
            </a:prstGeom>
          </p:spPr>
        </p:pic>
        <p:sp>
          <p:nvSpPr>
            <p:cNvPr id="132" name="Title 1">
              <a:extLst>
                <a:ext uri="{FF2B5EF4-FFF2-40B4-BE49-F238E27FC236}">
                  <a16:creationId xmlns:a16="http://schemas.microsoft.com/office/drawing/2014/main" id="{04F9EF33-AB23-4D8B-8D26-5C601D4AEBBC}"/>
                </a:ext>
              </a:extLst>
            </p:cNvPr>
            <p:cNvSpPr txBox="1">
              <a:spLocks/>
            </p:cNvSpPr>
            <p:nvPr/>
          </p:nvSpPr>
          <p:spPr>
            <a:xfrm>
              <a:off x="8958310" y="6569862"/>
              <a:ext cx="982440" cy="15386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panose="020B0502040204020203" pitchFamily="34" charset="0"/>
                </a:rPr>
                <a:t>Service Bus</a:t>
              </a:r>
            </a:p>
          </p:txBody>
        </p:sp>
      </p:grpSp>
      <p:grpSp>
        <p:nvGrpSpPr>
          <p:cNvPr id="22" name="Group 21">
            <a:extLst>
              <a:ext uri="{FF2B5EF4-FFF2-40B4-BE49-F238E27FC236}">
                <a16:creationId xmlns:a16="http://schemas.microsoft.com/office/drawing/2014/main" id="{4966803E-5493-4E22-8E00-6C8849D6AC92}"/>
              </a:ext>
            </a:extLst>
          </p:cNvPr>
          <p:cNvGrpSpPr/>
          <p:nvPr/>
        </p:nvGrpSpPr>
        <p:grpSpPr>
          <a:xfrm>
            <a:off x="9776012" y="5298283"/>
            <a:ext cx="963127" cy="641567"/>
            <a:chOff x="10202744" y="6069292"/>
            <a:chExt cx="982440" cy="654432"/>
          </a:xfrm>
        </p:grpSpPr>
        <p:pic>
          <p:nvPicPr>
            <p:cNvPr id="16" name="Picture 15">
              <a:extLst>
                <a:ext uri="{FF2B5EF4-FFF2-40B4-BE49-F238E27FC236}">
                  <a16:creationId xmlns:a16="http://schemas.microsoft.com/office/drawing/2014/main" id="{E25F9852-691D-49C6-87FC-75C86749CF95}"/>
                </a:ext>
              </a:extLst>
            </p:cNvPr>
            <p:cNvPicPr>
              <a:picLocks noChangeAspect="1"/>
            </p:cNvPicPr>
            <p:nvPr/>
          </p:nvPicPr>
          <p:blipFill>
            <a:blip r:embed="rId10"/>
            <a:stretch>
              <a:fillRect/>
            </a:stretch>
          </p:blipFill>
          <p:spPr>
            <a:xfrm>
              <a:off x="10465364" y="6069292"/>
              <a:ext cx="457200" cy="392801"/>
            </a:xfrm>
            <a:prstGeom prst="rect">
              <a:avLst/>
            </a:prstGeom>
          </p:spPr>
        </p:pic>
        <p:sp>
          <p:nvSpPr>
            <p:cNvPr id="133" name="Title 1">
              <a:extLst>
                <a:ext uri="{FF2B5EF4-FFF2-40B4-BE49-F238E27FC236}">
                  <a16:creationId xmlns:a16="http://schemas.microsoft.com/office/drawing/2014/main" id="{82D6F52D-6591-40A4-AE6E-96856742BE6A}"/>
                </a:ext>
              </a:extLst>
            </p:cNvPr>
            <p:cNvSpPr txBox="1">
              <a:spLocks/>
            </p:cNvSpPr>
            <p:nvPr/>
          </p:nvSpPr>
          <p:spPr>
            <a:xfrm>
              <a:off x="10202744" y="6569861"/>
              <a:ext cx="982440" cy="15386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panose="020B0502040204020203" pitchFamily="34" charset="0"/>
                </a:rPr>
                <a:t>Azure Storage</a:t>
              </a:r>
            </a:p>
          </p:txBody>
        </p:sp>
      </p:grpSp>
      <p:pic>
        <p:nvPicPr>
          <p:cNvPr id="3" name="Picture 2">
            <a:extLst>
              <a:ext uri="{FF2B5EF4-FFF2-40B4-BE49-F238E27FC236}">
                <a16:creationId xmlns:a16="http://schemas.microsoft.com/office/drawing/2014/main" id="{158B12F2-5D8C-4A7B-B81A-8DD7B73CD990}"/>
              </a:ext>
            </a:extLst>
          </p:cNvPr>
          <p:cNvPicPr>
            <a:picLocks noChangeAspect="1"/>
          </p:cNvPicPr>
          <p:nvPr/>
        </p:nvPicPr>
        <p:blipFill>
          <a:blip r:embed="rId11"/>
          <a:stretch>
            <a:fillRect/>
          </a:stretch>
        </p:blipFill>
        <p:spPr>
          <a:xfrm>
            <a:off x="8742922" y="1681026"/>
            <a:ext cx="529065" cy="555620"/>
          </a:xfrm>
          <a:prstGeom prst="rect">
            <a:avLst/>
          </a:prstGeom>
        </p:spPr>
      </p:pic>
      <p:pic>
        <p:nvPicPr>
          <p:cNvPr id="4" name="Picture 3">
            <a:extLst>
              <a:ext uri="{FF2B5EF4-FFF2-40B4-BE49-F238E27FC236}">
                <a16:creationId xmlns:a16="http://schemas.microsoft.com/office/drawing/2014/main" id="{83528FB0-31F5-4111-B858-1523AAA7FB3E}"/>
              </a:ext>
            </a:extLst>
          </p:cNvPr>
          <p:cNvPicPr>
            <a:picLocks noChangeAspect="1"/>
          </p:cNvPicPr>
          <p:nvPr/>
        </p:nvPicPr>
        <p:blipFill>
          <a:blip r:embed="rId12"/>
          <a:stretch>
            <a:fillRect/>
          </a:stretch>
        </p:blipFill>
        <p:spPr>
          <a:xfrm>
            <a:off x="8772929" y="2850915"/>
            <a:ext cx="464569" cy="516238"/>
          </a:xfrm>
          <a:prstGeom prst="rect">
            <a:avLst/>
          </a:prstGeom>
        </p:spPr>
      </p:pic>
      <p:pic>
        <p:nvPicPr>
          <p:cNvPr id="6" name="Picture 5">
            <a:extLst>
              <a:ext uri="{FF2B5EF4-FFF2-40B4-BE49-F238E27FC236}">
                <a16:creationId xmlns:a16="http://schemas.microsoft.com/office/drawing/2014/main" id="{82BF28BC-309B-4D2A-8E29-A8AA8BDFC75E}"/>
              </a:ext>
            </a:extLst>
          </p:cNvPr>
          <p:cNvPicPr>
            <a:picLocks noChangeAspect="1"/>
          </p:cNvPicPr>
          <p:nvPr/>
        </p:nvPicPr>
        <p:blipFill>
          <a:blip r:embed="rId13"/>
          <a:stretch>
            <a:fillRect/>
          </a:stretch>
        </p:blipFill>
        <p:spPr>
          <a:xfrm>
            <a:off x="8747073" y="4060640"/>
            <a:ext cx="589368" cy="419397"/>
          </a:xfrm>
          <a:prstGeom prst="rect">
            <a:avLst/>
          </a:prstGeom>
        </p:spPr>
      </p:pic>
    </p:spTree>
    <p:extLst>
      <p:ext uri="{BB962C8B-B14F-4D97-AF65-F5344CB8AC3E}">
        <p14:creationId xmlns:p14="http://schemas.microsoft.com/office/powerpoint/2010/main" val="6419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968447D-633B-4DB9-874E-0AFB1FE189C1}"/>
              </a:ext>
            </a:extLst>
          </p:cNvPr>
          <p:cNvSpPr/>
          <p:nvPr/>
        </p:nvSpPr>
        <p:spPr bwMode="auto">
          <a:xfrm rot="16200000">
            <a:off x="2509834"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 name="Straight Connector 7">
            <a:extLst>
              <a:ext uri="{FF2B5EF4-FFF2-40B4-BE49-F238E27FC236}">
                <a16:creationId xmlns:a16="http://schemas.microsoft.com/office/drawing/2014/main" id="{9889AFAB-D597-48DF-A07C-80EF02DAAD13}"/>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39D8300-F076-49AA-B14C-C4D10F2030C5}"/>
              </a:ext>
            </a:extLst>
          </p:cNvPr>
          <p:cNvSpPr/>
          <p:nvPr/>
        </p:nvSpPr>
        <p:spPr bwMode="auto">
          <a:xfrm rot="16200000">
            <a:off x="4727346"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7D7F7D72-280F-48DB-B3C9-3644F2B83798}"/>
              </a:ext>
            </a:extLst>
          </p:cNvPr>
          <p:cNvSpPr/>
          <p:nvPr/>
        </p:nvSpPr>
        <p:spPr bwMode="auto">
          <a:xfrm rot="16200000">
            <a:off x="6944859"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1" name="Oval 10">
            <a:extLst>
              <a:ext uri="{FF2B5EF4-FFF2-40B4-BE49-F238E27FC236}">
                <a16:creationId xmlns:a16="http://schemas.microsoft.com/office/drawing/2014/main" id="{F81EE163-9F7E-400B-A0D0-30DFCCABFFA5}"/>
              </a:ext>
            </a:extLst>
          </p:cNvPr>
          <p:cNvSpPr/>
          <p:nvPr/>
        </p:nvSpPr>
        <p:spPr bwMode="auto">
          <a:xfrm rot="16200000">
            <a:off x="9162371"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2" name="Straight Connector 11">
            <a:extLst>
              <a:ext uri="{FF2B5EF4-FFF2-40B4-BE49-F238E27FC236}">
                <a16:creationId xmlns:a16="http://schemas.microsoft.com/office/drawing/2014/main" id="{F67CB364-E22B-4E30-9725-7E9584C66ADD}"/>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216955-831F-428C-85F6-476786E24609}"/>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739FB2-E093-4683-BD19-4ED1057B2B97}"/>
              </a:ext>
            </a:extLst>
          </p:cNvPr>
          <p:cNvSpPr txBox="1"/>
          <p:nvPr/>
        </p:nvSpPr>
        <p:spPr>
          <a:xfrm>
            <a:off x="1327837" y="3668475"/>
            <a:ext cx="2508019" cy="712074"/>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Control access through AAD and RBAC</a:t>
            </a:r>
          </a:p>
        </p:txBody>
      </p:sp>
      <p:sp>
        <p:nvSpPr>
          <p:cNvPr id="15" name="TextBox 14">
            <a:extLst>
              <a:ext uri="{FF2B5EF4-FFF2-40B4-BE49-F238E27FC236}">
                <a16:creationId xmlns:a16="http://schemas.microsoft.com/office/drawing/2014/main" id="{C023D35C-3636-46A7-83DA-72B28CA3A83A}"/>
              </a:ext>
            </a:extLst>
          </p:cNvPr>
          <p:cNvSpPr txBox="1"/>
          <p:nvPr/>
        </p:nvSpPr>
        <p:spPr>
          <a:xfrm>
            <a:off x="3773254" y="3668475"/>
            <a:ext cx="2009878" cy="712074"/>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Safeguard keys and secrets with Key Vault</a:t>
            </a:r>
          </a:p>
        </p:txBody>
      </p:sp>
      <p:sp>
        <p:nvSpPr>
          <p:cNvPr id="16" name="TextBox 15">
            <a:extLst>
              <a:ext uri="{FF2B5EF4-FFF2-40B4-BE49-F238E27FC236}">
                <a16:creationId xmlns:a16="http://schemas.microsoft.com/office/drawing/2014/main" id="{D5FE86F3-AC0D-410D-8E5C-0A39D2217D9A}"/>
              </a:ext>
            </a:extLst>
          </p:cNvPr>
          <p:cNvSpPr txBox="1"/>
          <p:nvPr/>
        </p:nvSpPr>
        <p:spPr>
          <a:xfrm>
            <a:off x="5941740" y="3668474"/>
            <a:ext cx="2150261" cy="923282"/>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Secure network communications with VNET and CNI</a:t>
            </a:r>
          </a:p>
        </p:txBody>
      </p:sp>
      <p:sp>
        <p:nvSpPr>
          <p:cNvPr id="17" name="TextBox 16">
            <a:extLst>
              <a:ext uri="{FF2B5EF4-FFF2-40B4-BE49-F238E27FC236}">
                <a16:creationId xmlns:a16="http://schemas.microsoft.com/office/drawing/2014/main" id="{0C3AED52-6902-4F6F-A606-A8F72250C740}"/>
              </a:ext>
            </a:extLst>
          </p:cNvPr>
          <p:cNvSpPr txBox="1"/>
          <p:nvPr/>
        </p:nvSpPr>
        <p:spPr>
          <a:xfrm>
            <a:off x="8184518" y="3668474"/>
            <a:ext cx="2097940" cy="1134491"/>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Compliant Kubernetes service with certifications covering SOC, HIPAA, and PCI</a:t>
            </a:r>
          </a:p>
        </p:txBody>
      </p:sp>
      <p:sp>
        <p:nvSpPr>
          <p:cNvPr id="25" name="brain_2" title="Icon of a brain with circles and connection lines inside">
            <a:extLst>
              <a:ext uri="{FF2B5EF4-FFF2-40B4-BE49-F238E27FC236}">
                <a16:creationId xmlns:a16="http://schemas.microsoft.com/office/drawing/2014/main" id="{281DEF93-05D7-4556-AFA5-17715AC2BB37}"/>
              </a:ext>
            </a:extLst>
          </p:cNvPr>
          <p:cNvSpPr>
            <a:spLocks noChangeAspect="1" noEditPoints="1"/>
          </p:cNvSpPr>
          <p:nvPr/>
        </p:nvSpPr>
        <p:spPr bwMode="auto">
          <a:xfrm>
            <a:off x="8731522" y="2713235"/>
            <a:ext cx="1003931" cy="67316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dirty="0">
              <a:gradFill>
                <a:gsLst>
                  <a:gs pos="0">
                    <a:srgbClr val="505050"/>
                  </a:gs>
                  <a:gs pos="100000">
                    <a:srgbClr val="505050"/>
                  </a:gs>
                </a:gsLst>
              </a:gradFill>
              <a:latin typeface="Segoe UI"/>
            </a:endParaRPr>
          </a:p>
        </p:txBody>
      </p:sp>
      <p:sp>
        <p:nvSpPr>
          <p:cNvPr id="26" name="network" title="Icon of a device or computer network">
            <a:extLst>
              <a:ext uri="{FF2B5EF4-FFF2-40B4-BE49-F238E27FC236}">
                <a16:creationId xmlns:a16="http://schemas.microsoft.com/office/drawing/2014/main" id="{C6567171-B573-4D96-830D-F2733DA21A93}"/>
              </a:ext>
            </a:extLst>
          </p:cNvPr>
          <p:cNvSpPr>
            <a:spLocks noChangeAspect="1" noEditPoints="1"/>
          </p:cNvSpPr>
          <p:nvPr/>
        </p:nvSpPr>
        <p:spPr bwMode="auto">
          <a:xfrm>
            <a:off x="2155546" y="2691206"/>
            <a:ext cx="708576" cy="737794"/>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dirty="0">
              <a:solidFill>
                <a:srgbClr val="505050"/>
              </a:solidFill>
              <a:latin typeface="Segoe UI"/>
            </a:endParaRPr>
          </a:p>
        </p:txBody>
      </p:sp>
      <p:sp>
        <p:nvSpPr>
          <p:cNvPr id="27" name="key" title="Icon of a key">
            <a:extLst>
              <a:ext uri="{FF2B5EF4-FFF2-40B4-BE49-F238E27FC236}">
                <a16:creationId xmlns:a16="http://schemas.microsoft.com/office/drawing/2014/main" id="{73B2E6C1-F1F6-4F43-B830-1F6497DB116B}"/>
              </a:ext>
            </a:extLst>
          </p:cNvPr>
          <p:cNvSpPr>
            <a:spLocks noChangeAspect="1" noEditPoints="1"/>
          </p:cNvSpPr>
          <p:nvPr/>
        </p:nvSpPr>
        <p:spPr bwMode="auto">
          <a:xfrm>
            <a:off x="4389028" y="2721768"/>
            <a:ext cx="676637" cy="6731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8" name="server_2" title="Icon of a server tower with a padlock on the lower right corner">
            <a:extLst>
              <a:ext uri="{FF2B5EF4-FFF2-40B4-BE49-F238E27FC236}">
                <a16:creationId xmlns:a16="http://schemas.microsoft.com/office/drawing/2014/main" id="{533F010E-EF7F-4D47-8051-525A2FDF914D}"/>
              </a:ext>
            </a:extLst>
          </p:cNvPr>
          <p:cNvSpPr>
            <a:spLocks noChangeAspect="1" noEditPoints="1"/>
          </p:cNvSpPr>
          <p:nvPr/>
        </p:nvSpPr>
        <p:spPr bwMode="auto">
          <a:xfrm>
            <a:off x="6735794" y="2721769"/>
            <a:ext cx="562153" cy="696956"/>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dirty="0">
              <a:gradFill>
                <a:gsLst>
                  <a:gs pos="0">
                    <a:srgbClr val="505050"/>
                  </a:gs>
                  <a:gs pos="100000">
                    <a:srgbClr val="505050"/>
                  </a:gs>
                </a:gsLst>
              </a:gradFill>
              <a:latin typeface="Segoe UI"/>
            </a:endParaRPr>
          </a:p>
        </p:txBody>
      </p:sp>
      <p:sp>
        <p:nvSpPr>
          <p:cNvPr id="29" name="Title 1">
            <a:extLst>
              <a:ext uri="{FF2B5EF4-FFF2-40B4-BE49-F238E27FC236}">
                <a16:creationId xmlns:a16="http://schemas.microsoft.com/office/drawing/2014/main" id="{F62CE014-AF19-4953-989C-2E4FE827D827}"/>
              </a:ext>
            </a:extLst>
          </p:cNvPr>
          <p:cNvSpPr txBox="1">
            <a:spLocks/>
          </p:cNvSpPr>
          <p:nvPr/>
        </p:nvSpPr>
        <p:spPr>
          <a:xfrm>
            <a:off x="268080" y="737809"/>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US" sz="3700" b="1" spc="-100" dirty="0"/>
              <a:t>Secure your Kubernetes environment</a:t>
            </a:r>
            <a:r>
              <a:rPr lang="en-US" sz="4705" spc="-100" dirty="0">
                <a:gradFill>
                  <a:gsLst>
                    <a:gs pos="2655">
                      <a:srgbClr val="505050"/>
                    </a:gs>
                    <a:gs pos="31000">
                      <a:srgbClr val="505050"/>
                    </a:gs>
                  </a:gsLst>
                  <a:lin ang="5400000" scaled="0"/>
                </a:gradFill>
                <a:latin typeface="Segoe UI Light"/>
              </a:rPr>
              <a:t> </a:t>
            </a:r>
            <a:endParaRPr lang="en-US" sz="4705" spc="-100" dirty="0">
              <a:solidFill>
                <a:srgbClr val="50505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490324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968447D-633B-4DB9-874E-0AFB1FE189C1}"/>
              </a:ext>
            </a:extLst>
          </p:cNvPr>
          <p:cNvSpPr/>
          <p:nvPr/>
        </p:nvSpPr>
        <p:spPr bwMode="auto">
          <a:xfrm rot="16200000">
            <a:off x="2509834"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 name="Straight Connector 7">
            <a:extLst>
              <a:ext uri="{FF2B5EF4-FFF2-40B4-BE49-F238E27FC236}">
                <a16:creationId xmlns:a16="http://schemas.microsoft.com/office/drawing/2014/main" id="{9889AFAB-D597-48DF-A07C-80EF02DAAD13}"/>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39D8300-F076-49AA-B14C-C4D10F2030C5}"/>
              </a:ext>
            </a:extLst>
          </p:cNvPr>
          <p:cNvSpPr/>
          <p:nvPr/>
        </p:nvSpPr>
        <p:spPr bwMode="auto">
          <a:xfrm rot="16200000">
            <a:off x="4727346"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7D7F7D72-280F-48DB-B3C9-3644F2B83798}"/>
              </a:ext>
            </a:extLst>
          </p:cNvPr>
          <p:cNvSpPr/>
          <p:nvPr/>
        </p:nvSpPr>
        <p:spPr bwMode="auto">
          <a:xfrm rot="16200000">
            <a:off x="6944859"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1" name="Oval 10">
            <a:extLst>
              <a:ext uri="{FF2B5EF4-FFF2-40B4-BE49-F238E27FC236}">
                <a16:creationId xmlns:a16="http://schemas.microsoft.com/office/drawing/2014/main" id="{F81EE163-9F7E-400B-A0D0-30DFCCABFFA5}"/>
              </a:ext>
            </a:extLst>
          </p:cNvPr>
          <p:cNvSpPr/>
          <p:nvPr/>
        </p:nvSpPr>
        <p:spPr bwMode="auto">
          <a:xfrm rot="16200000">
            <a:off x="9162371"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2" name="Straight Connector 11">
            <a:extLst>
              <a:ext uri="{FF2B5EF4-FFF2-40B4-BE49-F238E27FC236}">
                <a16:creationId xmlns:a16="http://schemas.microsoft.com/office/drawing/2014/main" id="{F67CB364-E22B-4E30-9725-7E9584C66ADD}"/>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216955-831F-428C-85F6-476786E24609}"/>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739FB2-E093-4683-BD19-4ED1057B2B97}"/>
              </a:ext>
            </a:extLst>
          </p:cNvPr>
          <p:cNvSpPr txBox="1"/>
          <p:nvPr/>
        </p:nvSpPr>
        <p:spPr>
          <a:xfrm>
            <a:off x="1327837" y="3668474"/>
            <a:ext cx="2508019" cy="500866"/>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Built-in auto scaling </a:t>
            </a:r>
          </a:p>
        </p:txBody>
      </p:sp>
      <p:sp>
        <p:nvSpPr>
          <p:cNvPr id="15" name="TextBox 14">
            <a:extLst>
              <a:ext uri="{FF2B5EF4-FFF2-40B4-BE49-F238E27FC236}">
                <a16:creationId xmlns:a16="http://schemas.microsoft.com/office/drawing/2014/main" id="{C023D35C-3636-46A7-83DA-72B28CA3A83A}"/>
              </a:ext>
            </a:extLst>
          </p:cNvPr>
          <p:cNvSpPr txBox="1"/>
          <p:nvPr/>
        </p:nvSpPr>
        <p:spPr>
          <a:xfrm>
            <a:off x="3773254" y="3668474"/>
            <a:ext cx="2009878" cy="923282"/>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Global data center to boost performance and reach</a:t>
            </a:r>
          </a:p>
        </p:txBody>
      </p:sp>
      <p:sp>
        <p:nvSpPr>
          <p:cNvPr id="16" name="TextBox 15">
            <a:extLst>
              <a:ext uri="{FF2B5EF4-FFF2-40B4-BE49-F238E27FC236}">
                <a16:creationId xmlns:a16="http://schemas.microsoft.com/office/drawing/2014/main" id="{D5FE86F3-AC0D-410D-8E5C-0A39D2217D9A}"/>
              </a:ext>
            </a:extLst>
          </p:cNvPr>
          <p:cNvSpPr txBox="1"/>
          <p:nvPr/>
        </p:nvSpPr>
        <p:spPr>
          <a:xfrm>
            <a:off x="5941740" y="3668475"/>
            <a:ext cx="2150261" cy="712074"/>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Elastically burst from AKS cluster using ACI</a:t>
            </a:r>
          </a:p>
        </p:txBody>
      </p:sp>
      <p:sp>
        <p:nvSpPr>
          <p:cNvPr id="17" name="TextBox 16">
            <a:extLst>
              <a:ext uri="{FF2B5EF4-FFF2-40B4-BE49-F238E27FC236}">
                <a16:creationId xmlns:a16="http://schemas.microsoft.com/office/drawing/2014/main" id="{0C3AED52-6902-4F6F-A606-A8F72250C740}"/>
              </a:ext>
            </a:extLst>
          </p:cNvPr>
          <p:cNvSpPr txBox="1"/>
          <p:nvPr/>
        </p:nvSpPr>
        <p:spPr>
          <a:xfrm>
            <a:off x="8184518" y="3668475"/>
            <a:ext cx="2097940" cy="712074"/>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Geo-replicated container registry</a:t>
            </a:r>
          </a:p>
        </p:txBody>
      </p:sp>
      <p:sp>
        <p:nvSpPr>
          <p:cNvPr id="18" name="MiniExpand_E93A" title="Icon of a rectangle on the lower-left inside a larger rectangle with an arrow pointed to the upper-right corner">
            <a:extLst>
              <a:ext uri="{FF2B5EF4-FFF2-40B4-BE49-F238E27FC236}">
                <a16:creationId xmlns:a16="http://schemas.microsoft.com/office/drawing/2014/main" id="{6EB6A6E3-DFD6-476C-8B7D-C6258C40DAF7}"/>
              </a:ext>
            </a:extLst>
          </p:cNvPr>
          <p:cNvSpPr>
            <a:spLocks noChangeAspect="1" noEditPoints="1"/>
          </p:cNvSpPr>
          <p:nvPr/>
        </p:nvSpPr>
        <p:spPr bwMode="auto">
          <a:xfrm>
            <a:off x="2175965" y="2770585"/>
            <a:ext cx="659756" cy="55846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222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sp>
        <p:nvSpPr>
          <p:cNvPr id="19" name="globe_6" title="Icon of a monitor in front of a sphere made of lines">
            <a:extLst>
              <a:ext uri="{FF2B5EF4-FFF2-40B4-BE49-F238E27FC236}">
                <a16:creationId xmlns:a16="http://schemas.microsoft.com/office/drawing/2014/main" id="{1173A737-EC60-44CB-9739-93688A3803A4}"/>
              </a:ext>
            </a:extLst>
          </p:cNvPr>
          <p:cNvSpPr>
            <a:spLocks noChangeAspect="1" noEditPoints="1"/>
          </p:cNvSpPr>
          <p:nvPr/>
        </p:nvSpPr>
        <p:spPr bwMode="auto">
          <a:xfrm>
            <a:off x="4435559" y="2733430"/>
            <a:ext cx="583575" cy="62515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0" name="Intelligence" title="Icon of circles connected by crossing lines">
            <a:extLst>
              <a:ext uri="{FF2B5EF4-FFF2-40B4-BE49-F238E27FC236}">
                <a16:creationId xmlns:a16="http://schemas.microsoft.com/office/drawing/2014/main" id="{85CDC4B4-DF4D-4B89-9FDB-74540BEA9D77}"/>
              </a:ext>
            </a:extLst>
          </p:cNvPr>
          <p:cNvSpPr>
            <a:spLocks noChangeAspect="1" noEditPoints="1"/>
          </p:cNvSpPr>
          <p:nvPr/>
        </p:nvSpPr>
        <p:spPr bwMode="auto">
          <a:xfrm>
            <a:off x="8910971" y="2738765"/>
            <a:ext cx="645033" cy="6198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sp>
        <p:nvSpPr>
          <p:cNvPr id="21" name="arrow_16" title="Icon of two arrows that crisscross">
            <a:extLst>
              <a:ext uri="{FF2B5EF4-FFF2-40B4-BE49-F238E27FC236}">
                <a16:creationId xmlns:a16="http://schemas.microsoft.com/office/drawing/2014/main" id="{0184081C-E229-4E48-AF91-3241400B8F88}"/>
              </a:ext>
            </a:extLst>
          </p:cNvPr>
          <p:cNvSpPr>
            <a:spLocks noChangeAspect="1" noEditPoints="1"/>
          </p:cNvSpPr>
          <p:nvPr/>
        </p:nvSpPr>
        <p:spPr bwMode="auto">
          <a:xfrm>
            <a:off x="6694354" y="2806156"/>
            <a:ext cx="645033" cy="47542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222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US" sz="882" dirty="0">
              <a:gradFill>
                <a:gsLst>
                  <a:gs pos="0">
                    <a:srgbClr val="505050"/>
                  </a:gs>
                  <a:gs pos="100000">
                    <a:srgbClr val="505050"/>
                  </a:gs>
                </a:gsLst>
                <a:lin ang="5400000" scaled="1"/>
              </a:gradFill>
              <a:latin typeface="Segoe UI"/>
            </a:endParaRPr>
          </a:p>
        </p:txBody>
      </p:sp>
      <p:sp>
        <p:nvSpPr>
          <p:cNvPr id="22" name="Title 1">
            <a:extLst>
              <a:ext uri="{FF2B5EF4-FFF2-40B4-BE49-F238E27FC236}">
                <a16:creationId xmlns:a16="http://schemas.microsoft.com/office/drawing/2014/main" id="{DCF800CC-D69E-4F32-B607-A9A4F3646037}"/>
              </a:ext>
            </a:extLst>
          </p:cNvPr>
          <p:cNvSpPr txBox="1">
            <a:spLocks/>
          </p:cNvSpPr>
          <p:nvPr/>
        </p:nvSpPr>
        <p:spPr>
          <a:xfrm>
            <a:off x="268080" y="952966"/>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US" sz="3700" b="1" spc="-100" dirty="0"/>
              <a:t>Scale and run applications with confidence </a:t>
            </a:r>
          </a:p>
        </p:txBody>
      </p:sp>
    </p:spTree>
    <p:extLst>
      <p:ext uri="{BB962C8B-B14F-4D97-AF65-F5344CB8AC3E}">
        <p14:creationId xmlns:p14="http://schemas.microsoft.com/office/powerpoint/2010/main" val="39691869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7EE9A14-2AD7-4097-95A0-90DAFF40E2BB}"/>
              </a:ext>
            </a:extLst>
          </p:cNvPr>
          <p:cNvSpPr/>
          <p:nvPr/>
        </p:nvSpPr>
        <p:spPr bwMode="auto">
          <a:xfrm rot="16200000">
            <a:off x="2857854"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3" name="Straight Connector 12">
            <a:extLst>
              <a:ext uri="{FF2B5EF4-FFF2-40B4-BE49-F238E27FC236}">
                <a16:creationId xmlns:a16="http://schemas.microsoft.com/office/drawing/2014/main" id="{35B4D2C1-198F-4730-A87A-748A21535129}"/>
              </a:ext>
            </a:extLst>
          </p:cNvPr>
          <p:cNvCxnSpPr>
            <a:cxnSpLocks/>
          </p:cNvCxnSpPr>
          <p:nvPr/>
        </p:nvCxnSpPr>
        <p:spPr>
          <a:xfrm>
            <a:off x="3120744" y="5942720"/>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F48F735-6484-4016-B0CC-BEA44B5FFF22}"/>
              </a:ext>
            </a:extLst>
          </p:cNvPr>
          <p:cNvSpPr/>
          <p:nvPr/>
        </p:nvSpPr>
        <p:spPr bwMode="auto">
          <a:xfrm rot="16200000">
            <a:off x="5075366"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A4AD16FD-7E6D-4D62-9A27-5572AB7F1D21}"/>
              </a:ext>
            </a:extLst>
          </p:cNvPr>
          <p:cNvSpPr/>
          <p:nvPr/>
        </p:nvSpPr>
        <p:spPr bwMode="auto">
          <a:xfrm rot="16200000">
            <a:off x="7292878"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376AB1AA-14A4-4365-911A-D04BD9F21B2A}"/>
              </a:ext>
            </a:extLst>
          </p:cNvPr>
          <p:cNvSpPr/>
          <p:nvPr/>
        </p:nvSpPr>
        <p:spPr bwMode="auto">
          <a:xfrm rot="16200000">
            <a:off x="9510390"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35539A79-9DA4-49F1-A307-187B5E65898E}"/>
              </a:ext>
            </a:extLst>
          </p:cNvPr>
          <p:cNvCxnSpPr>
            <a:cxnSpLocks/>
          </p:cNvCxnSpPr>
          <p:nvPr/>
        </p:nvCxnSpPr>
        <p:spPr>
          <a:xfrm>
            <a:off x="5338256" y="5942720"/>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78CA0F-14E0-4C79-8725-9AA0AD9A3052}"/>
              </a:ext>
            </a:extLst>
          </p:cNvPr>
          <p:cNvCxnSpPr>
            <a:cxnSpLocks/>
          </p:cNvCxnSpPr>
          <p:nvPr/>
        </p:nvCxnSpPr>
        <p:spPr>
          <a:xfrm>
            <a:off x="7555769" y="5942720"/>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5526FB6-5721-4355-9A75-B835ADB4CF23}"/>
              </a:ext>
            </a:extLst>
          </p:cNvPr>
          <p:cNvSpPr txBox="1"/>
          <p:nvPr/>
        </p:nvSpPr>
        <p:spPr>
          <a:xfrm>
            <a:off x="1675856" y="4085107"/>
            <a:ext cx="2508019" cy="817678"/>
          </a:xfrm>
          <a:prstGeom prst="rect">
            <a:avLst/>
          </a:prstGeom>
          <a:noFill/>
        </p:spPr>
        <p:txBody>
          <a:bodyPr wrap="square" lIns="143428" tIns="143428" rIns="143428" bIns="143428" rtlCol="0" anchor="t">
            <a:spAutoFit/>
          </a:bodyPr>
          <a:lstStyle/>
          <a:p>
            <a:pPr algn="ctr" defTabSz="914314">
              <a:spcAft>
                <a:spcPts val="588"/>
              </a:spcAft>
              <a:defRPr/>
            </a:pPr>
            <a:r>
              <a:rPr lang="en-US" sz="1568" dirty="0">
                <a:solidFill>
                  <a:srgbClr val="0072C6"/>
                </a:solidFill>
                <a:latin typeface="Segoe UI Semibold" panose="020B0702040204020203" pitchFamily="34" charset="0"/>
                <a:cs typeface="Segoe UI Semibold" panose="020B0702040204020203" pitchFamily="34" charset="0"/>
              </a:rPr>
              <a:t>Cost saving</a:t>
            </a:r>
          </a:p>
          <a:p>
            <a:pPr algn="ctr" defTabSz="914314">
              <a:spcAft>
                <a:spcPts val="588"/>
              </a:spcAft>
              <a:defRPr/>
            </a:pPr>
            <a:r>
              <a:rPr lang="en-US" sz="1372" dirty="0">
                <a:solidFill>
                  <a:srgbClr val="505050"/>
                </a:solidFill>
                <a:latin typeface="Segoe UI"/>
              </a:rPr>
              <a:t>without refactoring your app</a:t>
            </a:r>
            <a:endParaRPr lang="en-US" sz="1372" dirty="0">
              <a:solidFill>
                <a:srgbClr val="505050"/>
              </a:solidFill>
              <a:latin typeface="Segoe UI"/>
              <a:cs typeface="Segoe UI Semibold" panose="020B0702040204020203" pitchFamily="34" charset="0"/>
            </a:endParaRPr>
          </a:p>
        </p:txBody>
      </p:sp>
      <p:sp>
        <p:nvSpPr>
          <p:cNvPr id="20" name="TextBox 19">
            <a:extLst>
              <a:ext uri="{FF2B5EF4-FFF2-40B4-BE49-F238E27FC236}">
                <a16:creationId xmlns:a16="http://schemas.microsoft.com/office/drawing/2014/main" id="{9AE42A8E-B9B0-4167-9DD6-AA0E2898C236}"/>
              </a:ext>
            </a:extLst>
          </p:cNvPr>
          <p:cNvSpPr txBox="1"/>
          <p:nvPr/>
        </p:nvSpPr>
        <p:spPr>
          <a:xfrm>
            <a:off x="4121273" y="4085107"/>
            <a:ext cx="2009878" cy="1028887"/>
          </a:xfrm>
          <a:prstGeom prst="rect">
            <a:avLst/>
          </a:prstGeom>
          <a:noFill/>
        </p:spPr>
        <p:txBody>
          <a:bodyPr wrap="square" lIns="143428" tIns="143428" rIns="143428" bIns="143428" rtlCol="0" anchor="t">
            <a:spAutoFit/>
          </a:bodyPr>
          <a:lstStyle/>
          <a:p>
            <a:pPr algn="ctr" defTabSz="914314">
              <a:spcAft>
                <a:spcPts val="588"/>
              </a:spcAft>
              <a:defRPr/>
            </a:pPr>
            <a:r>
              <a:rPr lang="en-US" sz="1568" dirty="0">
                <a:solidFill>
                  <a:srgbClr val="0072C6"/>
                </a:solidFill>
                <a:latin typeface="Segoe UI Semibold" panose="020B0702040204020203" pitchFamily="34" charset="0"/>
                <a:cs typeface="Segoe UI Semibold" panose="020B0702040204020203" pitchFamily="34" charset="0"/>
              </a:rPr>
              <a:t>Agility</a:t>
            </a:r>
          </a:p>
          <a:p>
            <a:pPr algn="ctr" defTabSz="914314">
              <a:spcAft>
                <a:spcPts val="588"/>
              </a:spcAft>
              <a:defRPr/>
            </a:pPr>
            <a:r>
              <a:rPr lang="en-US" sz="1372" dirty="0">
                <a:solidFill>
                  <a:srgbClr val="505050"/>
                </a:solidFill>
                <a:latin typeface="Segoe UI"/>
              </a:rPr>
              <a:t>Faster application development </a:t>
            </a:r>
          </a:p>
        </p:txBody>
      </p:sp>
      <p:sp>
        <p:nvSpPr>
          <p:cNvPr id="21" name="TextBox 20">
            <a:extLst>
              <a:ext uri="{FF2B5EF4-FFF2-40B4-BE49-F238E27FC236}">
                <a16:creationId xmlns:a16="http://schemas.microsoft.com/office/drawing/2014/main" id="{DDD8E1F4-0937-48F1-9A7D-870FE42556CB}"/>
              </a:ext>
            </a:extLst>
          </p:cNvPr>
          <p:cNvSpPr txBox="1"/>
          <p:nvPr/>
        </p:nvSpPr>
        <p:spPr>
          <a:xfrm>
            <a:off x="6289760" y="4085107"/>
            <a:ext cx="2150261" cy="817678"/>
          </a:xfrm>
          <a:prstGeom prst="rect">
            <a:avLst/>
          </a:prstGeom>
          <a:noFill/>
        </p:spPr>
        <p:txBody>
          <a:bodyPr wrap="square" lIns="143428" tIns="143428" rIns="143428" bIns="143428" rtlCol="0" anchor="t">
            <a:spAutoFit/>
          </a:bodyPr>
          <a:lstStyle/>
          <a:p>
            <a:pPr algn="ctr" defTabSz="914314">
              <a:spcAft>
                <a:spcPts val="588"/>
              </a:spcAft>
              <a:defRPr/>
            </a:pPr>
            <a:r>
              <a:rPr lang="en-US" sz="1568" dirty="0">
                <a:solidFill>
                  <a:srgbClr val="0072C6"/>
                </a:solidFill>
                <a:latin typeface="Segoe UI Semibold" panose="020B0702040204020203" pitchFamily="34" charset="0"/>
                <a:cs typeface="Segoe UI Semibold" panose="020B0702040204020203" pitchFamily="34" charset="0"/>
              </a:rPr>
              <a:t>Performance </a:t>
            </a:r>
          </a:p>
          <a:p>
            <a:pPr algn="ctr" defTabSz="914314">
              <a:spcAft>
                <a:spcPts val="588"/>
              </a:spcAft>
              <a:defRPr/>
            </a:pPr>
            <a:r>
              <a:rPr lang="en-US" sz="1372" dirty="0">
                <a:solidFill>
                  <a:srgbClr val="505050"/>
                </a:solidFill>
                <a:latin typeface="Segoe UI"/>
              </a:rPr>
              <a:t>Low latency processing</a:t>
            </a:r>
          </a:p>
        </p:txBody>
      </p:sp>
      <p:sp>
        <p:nvSpPr>
          <p:cNvPr id="22" name="TextBox 21">
            <a:extLst>
              <a:ext uri="{FF2B5EF4-FFF2-40B4-BE49-F238E27FC236}">
                <a16:creationId xmlns:a16="http://schemas.microsoft.com/office/drawing/2014/main" id="{59E06235-AF02-4505-8094-287F447D40BA}"/>
              </a:ext>
            </a:extLst>
          </p:cNvPr>
          <p:cNvSpPr txBox="1"/>
          <p:nvPr/>
        </p:nvSpPr>
        <p:spPr>
          <a:xfrm>
            <a:off x="8532537" y="4085107"/>
            <a:ext cx="2097940" cy="1028887"/>
          </a:xfrm>
          <a:prstGeom prst="rect">
            <a:avLst/>
          </a:prstGeom>
          <a:noFill/>
        </p:spPr>
        <p:txBody>
          <a:bodyPr wrap="square" lIns="143428" tIns="143428" rIns="143428" bIns="143428" rtlCol="0" anchor="t">
            <a:spAutoFit/>
          </a:bodyPr>
          <a:lstStyle/>
          <a:p>
            <a:pPr algn="ctr" defTabSz="914314">
              <a:spcAft>
                <a:spcPts val="588"/>
              </a:spcAft>
              <a:defRPr/>
            </a:pPr>
            <a:r>
              <a:rPr lang="en-US" sz="1568" dirty="0">
                <a:solidFill>
                  <a:srgbClr val="0072C6"/>
                </a:solidFill>
                <a:latin typeface="Segoe UI Semibold" panose="020B0702040204020203" pitchFamily="34" charset="0"/>
                <a:cs typeface="Segoe UI Semibold" panose="020B0702040204020203" pitchFamily="34" charset="0"/>
              </a:rPr>
              <a:t>Portability</a:t>
            </a:r>
          </a:p>
          <a:p>
            <a:pPr algn="ctr" defTabSz="914314">
              <a:spcAft>
                <a:spcPts val="588"/>
              </a:spcAft>
              <a:defRPr/>
            </a:pPr>
            <a:r>
              <a:rPr lang="en-US" sz="1372" dirty="0">
                <a:solidFill>
                  <a:srgbClr val="505050"/>
                </a:solidFill>
                <a:latin typeface="Segoe UI"/>
              </a:rPr>
              <a:t>Build once, run anywhere</a:t>
            </a:r>
          </a:p>
        </p:txBody>
      </p:sp>
      <p:sp>
        <p:nvSpPr>
          <p:cNvPr id="4" name="TextBox 3">
            <a:extLst>
              <a:ext uri="{FF2B5EF4-FFF2-40B4-BE49-F238E27FC236}">
                <a16:creationId xmlns:a16="http://schemas.microsoft.com/office/drawing/2014/main" id="{926D9244-3D46-4A6A-B9C5-9AA05A614491}"/>
              </a:ext>
            </a:extLst>
          </p:cNvPr>
          <p:cNvSpPr txBox="1"/>
          <p:nvPr/>
        </p:nvSpPr>
        <p:spPr>
          <a:xfrm>
            <a:off x="2059440" y="1990353"/>
            <a:ext cx="1776922" cy="805609"/>
          </a:xfrm>
          <a:prstGeom prst="rect">
            <a:avLst/>
          </a:prstGeom>
          <a:noFill/>
        </p:spPr>
        <p:txBody>
          <a:bodyPr wrap="square" lIns="179285" tIns="143428" rIns="179285" bIns="143428" rtlCol="0">
            <a:spAutoFit/>
          </a:bodyPr>
          <a:lstStyle/>
          <a:p>
            <a:pPr algn="ctr" defTabSz="914314">
              <a:lnSpc>
                <a:spcPct val="90000"/>
              </a:lnSpc>
              <a:spcAft>
                <a:spcPts val="588"/>
              </a:spcAft>
              <a:defRPr/>
            </a:pPr>
            <a:r>
              <a:rPr lang="en-US" sz="1863" dirty="0">
                <a:solidFill>
                  <a:srgbClr val="505050"/>
                </a:solidFill>
                <a:latin typeface="Segoe UI Semibold" panose="020B0702040204020203" pitchFamily="34" charset="0"/>
                <a:ea typeface="Segoe UI" pitchFamily="34" charset="0"/>
                <a:cs typeface="Segoe UI Semibold" panose="020B0702040204020203" pitchFamily="34" charset="0"/>
              </a:rPr>
              <a:t>Lift </a:t>
            </a:r>
            <a:r>
              <a:rPr lang="en-US" sz="1863" dirty="0">
                <a:solidFill>
                  <a:srgbClr val="505050"/>
                </a:solidFill>
                <a:latin typeface="Segoe UI Semibold" panose="020B0702040204020203" pitchFamily="34" charset="0"/>
                <a:cs typeface="Segoe UI Semibold" panose="020B0702040204020203" pitchFamily="34" charset="0"/>
              </a:rPr>
              <a:t>and shift to containers</a:t>
            </a:r>
          </a:p>
        </p:txBody>
      </p:sp>
      <p:sp>
        <p:nvSpPr>
          <p:cNvPr id="84" name="TextBox 83">
            <a:extLst>
              <a:ext uri="{FF2B5EF4-FFF2-40B4-BE49-F238E27FC236}">
                <a16:creationId xmlns:a16="http://schemas.microsoft.com/office/drawing/2014/main" id="{035D0B14-3EA1-4C82-8AE4-8BA20AE0E225}"/>
              </a:ext>
            </a:extLst>
          </p:cNvPr>
          <p:cNvSpPr txBox="1"/>
          <p:nvPr/>
        </p:nvSpPr>
        <p:spPr>
          <a:xfrm>
            <a:off x="4186778" y="1990353"/>
            <a:ext cx="1909222" cy="547633"/>
          </a:xfrm>
          <a:prstGeom prst="rect">
            <a:avLst/>
          </a:prstGeom>
          <a:noFill/>
        </p:spPr>
        <p:txBody>
          <a:bodyPr wrap="square" lIns="179285" tIns="143428" rIns="179285" bIns="143428" rtlCol="0">
            <a:spAutoFit/>
          </a:bodyPr>
          <a:lstStyle/>
          <a:p>
            <a:pPr algn="ctr" defTabSz="914314">
              <a:lnSpc>
                <a:spcPct val="90000"/>
              </a:lnSpc>
              <a:spcAft>
                <a:spcPts val="588"/>
              </a:spcAft>
              <a:defRPr/>
            </a:pPr>
            <a:r>
              <a:rPr lang="en-US" sz="1863" dirty="0">
                <a:solidFill>
                  <a:srgbClr val="505050"/>
                </a:solidFill>
                <a:latin typeface="Segoe UI Semibold" panose="020B0702040204020203" pitchFamily="34" charset="0"/>
                <a:ea typeface="Segoe UI" pitchFamily="34" charset="0"/>
                <a:cs typeface="Segoe UI Semibold" panose="020B0702040204020203" pitchFamily="34" charset="0"/>
              </a:rPr>
              <a:t>Microservices</a:t>
            </a:r>
          </a:p>
        </p:txBody>
      </p:sp>
      <p:sp>
        <p:nvSpPr>
          <p:cNvPr id="85" name="TextBox 84">
            <a:extLst>
              <a:ext uri="{FF2B5EF4-FFF2-40B4-BE49-F238E27FC236}">
                <a16:creationId xmlns:a16="http://schemas.microsoft.com/office/drawing/2014/main" id="{AB0F7454-ECED-4AD7-9798-BE4A567F110F}"/>
              </a:ext>
            </a:extLst>
          </p:cNvPr>
          <p:cNvSpPr txBox="1"/>
          <p:nvPr/>
        </p:nvSpPr>
        <p:spPr>
          <a:xfrm>
            <a:off x="6446903" y="1990353"/>
            <a:ext cx="1776922" cy="805609"/>
          </a:xfrm>
          <a:prstGeom prst="rect">
            <a:avLst/>
          </a:prstGeom>
          <a:noFill/>
        </p:spPr>
        <p:txBody>
          <a:bodyPr wrap="square" lIns="179285" tIns="143428" rIns="179285" bIns="143428" rtlCol="0">
            <a:spAutoFit/>
          </a:bodyPr>
          <a:lstStyle/>
          <a:p>
            <a:pPr algn="ctr" defTabSz="914314">
              <a:lnSpc>
                <a:spcPct val="90000"/>
              </a:lnSpc>
              <a:spcAft>
                <a:spcPts val="588"/>
              </a:spcAft>
              <a:defRPr/>
            </a:pPr>
            <a:r>
              <a:rPr lang="en-US" sz="1863" dirty="0">
                <a:solidFill>
                  <a:srgbClr val="505050"/>
                </a:solidFill>
                <a:latin typeface="Segoe UI Semibold" panose="020B0702040204020203" pitchFamily="34" charset="0"/>
                <a:ea typeface="Segoe UI" pitchFamily="34" charset="0"/>
                <a:cs typeface="Segoe UI Semibold" panose="020B0702040204020203" pitchFamily="34" charset="0"/>
              </a:rPr>
              <a:t>Machine learning</a:t>
            </a:r>
          </a:p>
        </p:txBody>
      </p:sp>
      <p:sp>
        <p:nvSpPr>
          <p:cNvPr id="86" name="TextBox 85">
            <a:extLst>
              <a:ext uri="{FF2B5EF4-FFF2-40B4-BE49-F238E27FC236}">
                <a16:creationId xmlns:a16="http://schemas.microsoft.com/office/drawing/2014/main" id="{A2CF4063-7A6F-4C07-9B6F-F8A1426E50DD}"/>
              </a:ext>
            </a:extLst>
          </p:cNvPr>
          <p:cNvSpPr txBox="1"/>
          <p:nvPr/>
        </p:nvSpPr>
        <p:spPr>
          <a:xfrm>
            <a:off x="8621929" y="1990353"/>
            <a:ext cx="1776922" cy="547633"/>
          </a:xfrm>
          <a:prstGeom prst="rect">
            <a:avLst/>
          </a:prstGeom>
          <a:noFill/>
        </p:spPr>
        <p:txBody>
          <a:bodyPr wrap="square" lIns="179285" tIns="143428" rIns="179285" bIns="143428" rtlCol="0">
            <a:spAutoFit/>
          </a:bodyPr>
          <a:lstStyle/>
          <a:p>
            <a:pPr algn="ctr" defTabSz="914314">
              <a:lnSpc>
                <a:spcPct val="90000"/>
              </a:lnSpc>
              <a:spcAft>
                <a:spcPts val="588"/>
              </a:spcAft>
              <a:defRPr/>
            </a:pPr>
            <a:r>
              <a:rPr lang="en-US" sz="1863" dirty="0">
                <a:solidFill>
                  <a:srgbClr val="505050"/>
                </a:solidFill>
                <a:latin typeface="Segoe UI Semibold" panose="020B0702040204020203" pitchFamily="34" charset="0"/>
                <a:ea typeface="Segoe UI" pitchFamily="34" charset="0"/>
                <a:cs typeface="Segoe UI Semibold" panose="020B0702040204020203" pitchFamily="34" charset="0"/>
              </a:rPr>
              <a:t>IoT</a:t>
            </a:r>
          </a:p>
        </p:txBody>
      </p:sp>
      <p:sp>
        <p:nvSpPr>
          <p:cNvPr id="91" name="Brain_3" title="Icon of a brain">
            <a:extLst>
              <a:ext uri="{FF2B5EF4-FFF2-40B4-BE49-F238E27FC236}">
                <a16:creationId xmlns:a16="http://schemas.microsoft.com/office/drawing/2014/main" id="{E06C17A3-4381-41AD-BFCE-9667BB6700CD}"/>
              </a:ext>
            </a:extLst>
          </p:cNvPr>
          <p:cNvSpPr>
            <a:spLocks noChangeAspect="1" noEditPoints="1"/>
          </p:cNvSpPr>
          <p:nvPr/>
        </p:nvSpPr>
        <p:spPr bwMode="auto">
          <a:xfrm>
            <a:off x="6982628" y="3085496"/>
            <a:ext cx="708577" cy="76191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95" name="IoT" title="Icon of five circles that all connect to a center circle">
            <a:extLst>
              <a:ext uri="{FF2B5EF4-FFF2-40B4-BE49-F238E27FC236}">
                <a16:creationId xmlns:a16="http://schemas.microsoft.com/office/drawing/2014/main" id="{702C1DC8-5C6D-412A-8834-BEBC889DDA4C}"/>
              </a:ext>
            </a:extLst>
          </p:cNvPr>
          <p:cNvSpPr>
            <a:spLocks noChangeAspect="1" noEditPoints="1"/>
          </p:cNvSpPr>
          <p:nvPr/>
        </p:nvSpPr>
        <p:spPr bwMode="auto">
          <a:xfrm>
            <a:off x="9167558" y="3127549"/>
            <a:ext cx="691271" cy="69237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2222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gradFill>
                <a:gsLst>
                  <a:gs pos="0">
                    <a:srgbClr val="505050"/>
                  </a:gs>
                  <a:gs pos="100000">
                    <a:srgbClr val="505050"/>
                  </a:gs>
                </a:gsLst>
              </a:gradFill>
              <a:latin typeface="Segoe UI"/>
            </a:endParaRPr>
          </a:p>
        </p:txBody>
      </p:sp>
      <p:sp>
        <p:nvSpPr>
          <p:cNvPr id="96" name="Title 1">
            <a:extLst>
              <a:ext uri="{FF2B5EF4-FFF2-40B4-BE49-F238E27FC236}">
                <a16:creationId xmlns:a16="http://schemas.microsoft.com/office/drawing/2014/main" id="{228514D3-06C8-4EB8-A9A3-F70637058894}"/>
              </a:ext>
            </a:extLst>
          </p:cNvPr>
          <p:cNvSpPr txBox="1">
            <a:spLocks/>
          </p:cNvSpPr>
          <p:nvPr/>
        </p:nvSpPr>
        <p:spPr>
          <a:xfrm>
            <a:off x="268080" y="332146"/>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defRPr/>
            </a:pPr>
            <a:r>
              <a:rPr lang="en-US" sz="4705" spc="-100" dirty="0">
                <a:solidFill>
                  <a:srgbClr val="0072C6"/>
                </a:solidFill>
                <a:latin typeface="Segoe UI Semibold" panose="020B0702040204020203" pitchFamily="34" charset="0"/>
                <a:cs typeface="Segoe UI Semibold" panose="020B0702040204020203" pitchFamily="34" charset="0"/>
              </a:rPr>
              <a:t>Top scenarios </a:t>
            </a:r>
            <a:r>
              <a:rPr lang="en-US" sz="4705" spc="-100">
                <a:solidFill>
                  <a:srgbClr val="0072C6"/>
                </a:solidFill>
                <a:latin typeface="Segoe UI Semibold" panose="020B0702040204020203" pitchFamily="34" charset="0"/>
                <a:cs typeface="Segoe UI Semibold" panose="020B0702040204020203" pitchFamily="34" charset="0"/>
              </a:rPr>
              <a:t>for Kubernetes on Azure</a:t>
            </a:r>
            <a:endParaRPr lang="en-US" sz="4705" spc="-100" dirty="0">
              <a:solidFill>
                <a:srgbClr val="505050"/>
              </a:solidFill>
              <a:latin typeface="Segoe UI Light" panose="020B0502040204020203" pitchFamily="34" charset="0"/>
              <a:cs typeface="Segoe UI Light" panose="020B0502040204020203" pitchFamily="34" charset="0"/>
            </a:endParaRPr>
          </a:p>
        </p:txBody>
      </p:sp>
      <p:sp>
        <p:nvSpPr>
          <p:cNvPr id="23" name="Relationship_F003" title="Icon of three boxes connected by lines">
            <a:extLst>
              <a:ext uri="{FF2B5EF4-FFF2-40B4-BE49-F238E27FC236}">
                <a16:creationId xmlns:a16="http://schemas.microsoft.com/office/drawing/2014/main" id="{3A6E42EE-57B5-42A0-B47C-B8957DE4FE07}"/>
              </a:ext>
            </a:extLst>
          </p:cNvPr>
          <p:cNvSpPr>
            <a:spLocks noChangeAspect="1" noEditPoints="1"/>
          </p:cNvSpPr>
          <p:nvPr/>
        </p:nvSpPr>
        <p:spPr bwMode="auto">
          <a:xfrm>
            <a:off x="4794290" y="3127549"/>
            <a:ext cx="740261" cy="69237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pic>
        <p:nvPicPr>
          <p:cNvPr id="24" name="Picture 23">
            <a:extLst>
              <a:ext uri="{FF2B5EF4-FFF2-40B4-BE49-F238E27FC236}">
                <a16:creationId xmlns:a16="http://schemas.microsoft.com/office/drawing/2014/main" id="{374234DC-D0AD-4BB9-88A5-0FD55CCEB405}"/>
              </a:ext>
            </a:extLst>
          </p:cNvPr>
          <p:cNvPicPr>
            <a:picLocks noChangeAspect="1"/>
          </p:cNvPicPr>
          <p:nvPr/>
        </p:nvPicPr>
        <p:blipFill>
          <a:blip r:embed="rId2"/>
          <a:stretch>
            <a:fillRect/>
          </a:stretch>
        </p:blipFill>
        <p:spPr>
          <a:xfrm>
            <a:off x="2467550" y="3085496"/>
            <a:ext cx="1172425" cy="731169"/>
          </a:xfrm>
          <a:prstGeom prst="rect">
            <a:avLst/>
          </a:prstGeom>
        </p:spPr>
      </p:pic>
    </p:spTree>
    <p:extLst>
      <p:ext uri="{BB962C8B-B14F-4D97-AF65-F5344CB8AC3E}">
        <p14:creationId xmlns:p14="http://schemas.microsoft.com/office/powerpoint/2010/main" val="5277332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460C011-D9EE-4CBD-AF93-421406FEDC2A}"/>
              </a:ext>
            </a:extLst>
          </p:cNvPr>
          <p:cNvSpPr>
            <a:spLocks noGrp="1"/>
          </p:cNvSpPr>
          <p:nvPr>
            <p:ph type="pic" sz="quarter" idx="15"/>
          </p:nvPr>
        </p:nvSpPr>
        <p:spPr/>
      </p:sp>
      <p:sp>
        <p:nvSpPr>
          <p:cNvPr id="4" name="Text Placeholder 3">
            <a:extLst>
              <a:ext uri="{FF2B5EF4-FFF2-40B4-BE49-F238E27FC236}">
                <a16:creationId xmlns:a16="http://schemas.microsoft.com/office/drawing/2014/main" id="{F1797D3D-80DD-4B68-9848-83E6DDA57121}"/>
              </a:ext>
            </a:extLst>
          </p:cNvPr>
          <p:cNvSpPr>
            <a:spLocks noGrp="1"/>
          </p:cNvSpPr>
          <p:nvPr>
            <p:ph type="body" sz="quarter" idx="12"/>
          </p:nvPr>
        </p:nvSpPr>
        <p:spPr>
          <a:xfrm>
            <a:off x="271105" y="3877271"/>
            <a:ext cx="9002597" cy="999080"/>
          </a:xfrm>
        </p:spPr>
        <p:txBody>
          <a:bodyPr/>
          <a:lstStyle/>
          <a:p>
            <a:r>
              <a:rPr lang="en-US" sz="4800" dirty="0"/>
              <a:t>Paytm to 88930-88932</a:t>
            </a:r>
          </a:p>
        </p:txBody>
      </p:sp>
      <p:sp>
        <p:nvSpPr>
          <p:cNvPr id="5" name="Title 4">
            <a:extLst>
              <a:ext uri="{FF2B5EF4-FFF2-40B4-BE49-F238E27FC236}">
                <a16:creationId xmlns:a16="http://schemas.microsoft.com/office/drawing/2014/main" id="{600C6F70-2C0F-4ACC-A08B-E1C8CC3D6D9C}"/>
              </a:ext>
            </a:extLst>
          </p:cNvPr>
          <p:cNvSpPr>
            <a:spLocks noGrp="1"/>
          </p:cNvSpPr>
          <p:nvPr>
            <p:ph type="title"/>
          </p:nvPr>
        </p:nvSpPr>
        <p:spPr>
          <a:xfrm>
            <a:off x="269303" y="2084186"/>
            <a:ext cx="10852654" cy="1793104"/>
          </a:xfrm>
        </p:spPr>
        <p:txBody>
          <a:bodyPr/>
          <a:lstStyle/>
          <a:p>
            <a:r>
              <a:rPr lang="en-US" dirty="0"/>
              <a:t>Donate for Kerala Flood Victims</a:t>
            </a:r>
          </a:p>
        </p:txBody>
      </p:sp>
    </p:spTree>
    <p:extLst>
      <p:ext uri="{BB962C8B-B14F-4D97-AF65-F5344CB8AC3E}">
        <p14:creationId xmlns:p14="http://schemas.microsoft.com/office/powerpoint/2010/main" val="3806734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D9C71B15-60FC-4C4E-AC3B-728B001CAC47}"/>
              </a:ext>
            </a:extLst>
          </p:cNvPr>
          <p:cNvPicPr>
            <a:picLocks noChangeAspect="1"/>
          </p:cNvPicPr>
          <p:nvPr/>
        </p:nvPicPr>
        <p:blipFill>
          <a:blip r:embed="rId3">
            <a:duotone>
              <a:schemeClr val="accent1">
                <a:shade val="45000"/>
                <a:satMod val="135000"/>
              </a:schemeClr>
              <a:prstClr val="white"/>
            </a:duotone>
          </a:blip>
          <a:stretch>
            <a:fillRect/>
          </a:stretch>
        </p:blipFill>
        <p:spPr>
          <a:xfrm>
            <a:off x="431675" y="311781"/>
            <a:ext cx="881176" cy="549535"/>
          </a:xfrm>
          <a:prstGeom prst="rect">
            <a:avLst/>
          </a:prstGeom>
        </p:spPr>
      </p:pic>
      <p:sp>
        <p:nvSpPr>
          <p:cNvPr id="159" name="Rectangle: Rounded Corners 158">
            <a:extLst>
              <a:ext uri="{FF2B5EF4-FFF2-40B4-BE49-F238E27FC236}">
                <a16:creationId xmlns:a16="http://schemas.microsoft.com/office/drawing/2014/main" id="{3C7BDD8A-0272-43AC-9A83-BD42C0BEC8A2}"/>
              </a:ext>
            </a:extLst>
          </p:cNvPr>
          <p:cNvSpPr/>
          <p:nvPr/>
        </p:nvSpPr>
        <p:spPr bwMode="auto">
          <a:xfrm>
            <a:off x="9070853" y="2363817"/>
            <a:ext cx="2711657" cy="263354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solidFill>
                <a:srgbClr val="505050"/>
              </a:solidFill>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A2A19F60-6BA5-43F4-8B4F-C03FB12B86EE}"/>
              </a:ext>
            </a:extLst>
          </p:cNvPr>
          <p:cNvSpPr/>
          <p:nvPr/>
        </p:nvSpPr>
        <p:spPr bwMode="auto">
          <a:xfrm>
            <a:off x="5944671" y="2961749"/>
            <a:ext cx="806782" cy="806782"/>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cxnSp>
        <p:nvCxnSpPr>
          <p:cNvPr id="39" name="Straight Connector 38">
            <a:extLst>
              <a:ext uri="{FF2B5EF4-FFF2-40B4-BE49-F238E27FC236}">
                <a16:creationId xmlns:a16="http://schemas.microsoft.com/office/drawing/2014/main" id="{A7898D76-7187-4D6A-AA09-7B948C569793}"/>
              </a:ext>
            </a:extLst>
          </p:cNvPr>
          <p:cNvCxnSpPr>
            <a:cxnSpLocks/>
          </p:cNvCxnSpPr>
          <p:nvPr/>
        </p:nvCxnSpPr>
        <p:spPr>
          <a:xfrm>
            <a:off x="866" y="1578663"/>
            <a:ext cx="12190271" cy="0"/>
          </a:xfrm>
          <a:prstGeom prst="line">
            <a:avLst/>
          </a:prstGeom>
          <a:ln w="1905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BB1D6F1F-D2DB-4434-8F47-018DD8E76389}"/>
              </a:ext>
            </a:extLst>
          </p:cNvPr>
          <p:cNvSpPr/>
          <p:nvPr/>
        </p:nvSpPr>
        <p:spPr bwMode="auto">
          <a:xfrm rot="10800000">
            <a:off x="609858" y="1578664"/>
            <a:ext cx="561347" cy="188032"/>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itle 1">
            <a:extLst>
              <a:ext uri="{FF2B5EF4-FFF2-40B4-BE49-F238E27FC236}">
                <a16:creationId xmlns:a16="http://schemas.microsoft.com/office/drawing/2014/main" id="{BDED7E93-70AF-45BB-8666-1CA9AF226F59}"/>
              </a:ext>
            </a:extLst>
          </p:cNvPr>
          <p:cNvSpPr txBox="1">
            <a:spLocks/>
          </p:cNvSpPr>
          <p:nvPr/>
        </p:nvSpPr>
        <p:spPr>
          <a:xfrm>
            <a:off x="431676" y="3089837"/>
            <a:ext cx="3767145" cy="3111064"/>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285750" indent="-285750" defTabSz="914192">
              <a:lnSpc>
                <a:spcPct val="120000"/>
              </a:lnSpc>
              <a:spcAft>
                <a:spcPts val="588"/>
              </a:spcAft>
              <a:buFont typeface="Wingdings" panose="05000000000000000000" pitchFamily="2" charset="2"/>
              <a:buChar char="ü"/>
              <a:defRPr/>
            </a:pPr>
            <a:r>
              <a:rPr lang="en-US" sz="1371" spc="0" dirty="0">
                <a:gradFill>
                  <a:gsLst>
                    <a:gs pos="2655">
                      <a:srgbClr val="505050"/>
                    </a:gs>
                    <a:gs pos="31000">
                      <a:srgbClr val="505050"/>
                    </a:gs>
                  </a:gsLst>
                  <a:lin ang="5400000" scaled="0"/>
                </a:gradFill>
                <a:latin typeface="Segoe UI"/>
              </a:rPr>
              <a:t>Move applications as is to Azure, but with cost savings</a:t>
            </a:r>
          </a:p>
          <a:p>
            <a:pPr marL="285750" indent="-285750" defTabSz="914192">
              <a:lnSpc>
                <a:spcPct val="120000"/>
              </a:lnSpc>
              <a:spcAft>
                <a:spcPts val="588"/>
              </a:spcAft>
              <a:buFont typeface="Wingdings" panose="05000000000000000000" pitchFamily="2" charset="2"/>
              <a:buChar char="ü"/>
              <a:defRPr/>
            </a:pPr>
            <a:r>
              <a:rPr lang="en-US" sz="1371" spc="0" dirty="0">
                <a:gradFill>
                  <a:gsLst>
                    <a:gs pos="2655">
                      <a:srgbClr val="505050"/>
                    </a:gs>
                    <a:gs pos="31000">
                      <a:srgbClr val="505050"/>
                    </a:gs>
                  </a:gsLst>
                  <a:lin ang="5400000" scaled="0"/>
                </a:gradFill>
                <a:latin typeface="Segoe UI"/>
              </a:rPr>
              <a:t>Containers support all frameworks and technology stacks</a:t>
            </a:r>
          </a:p>
          <a:p>
            <a:pPr marL="285750" indent="-285750" defTabSz="914192">
              <a:lnSpc>
                <a:spcPct val="120000"/>
              </a:lnSpc>
              <a:spcAft>
                <a:spcPts val="588"/>
              </a:spcAft>
              <a:buFont typeface="Wingdings" panose="05000000000000000000" pitchFamily="2" charset="2"/>
              <a:buChar char="ü"/>
              <a:defRPr/>
            </a:pPr>
            <a:r>
              <a:rPr lang="en-US" sz="1371" spc="0" dirty="0">
                <a:gradFill>
                  <a:gsLst>
                    <a:gs pos="2655">
                      <a:srgbClr val="505050"/>
                    </a:gs>
                    <a:gs pos="31000">
                      <a:srgbClr val="505050"/>
                    </a:gs>
                  </a:gsLst>
                  <a:lin ang="5400000" scaled="0"/>
                </a:gradFill>
                <a:latin typeface="Segoe UI"/>
              </a:rPr>
              <a:t>Faster app deployment with DevOps tools</a:t>
            </a:r>
          </a:p>
        </p:txBody>
      </p:sp>
      <p:sp>
        <p:nvSpPr>
          <p:cNvPr id="42" name="Title 1">
            <a:extLst>
              <a:ext uri="{FF2B5EF4-FFF2-40B4-BE49-F238E27FC236}">
                <a16:creationId xmlns:a16="http://schemas.microsoft.com/office/drawing/2014/main" id="{2F0A1858-D9F0-4295-A675-784AB18DDD6F}"/>
              </a:ext>
            </a:extLst>
          </p:cNvPr>
          <p:cNvSpPr txBox="1">
            <a:spLocks/>
          </p:cNvSpPr>
          <p:nvPr/>
        </p:nvSpPr>
        <p:spPr>
          <a:xfrm>
            <a:off x="431674" y="2070357"/>
            <a:ext cx="3862201" cy="910432"/>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6" spc="0" dirty="0">
                <a:solidFill>
                  <a:schemeClr val="accent1"/>
                </a:solidFill>
              </a:rPr>
              <a:t>App Modernization without code changes</a:t>
            </a:r>
          </a:p>
        </p:txBody>
      </p:sp>
      <p:sp>
        <p:nvSpPr>
          <p:cNvPr id="65" name="Title 1">
            <a:extLst>
              <a:ext uri="{FF2B5EF4-FFF2-40B4-BE49-F238E27FC236}">
                <a16:creationId xmlns:a16="http://schemas.microsoft.com/office/drawing/2014/main" id="{693179BA-665A-4980-B659-496044E644C1}"/>
              </a:ext>
            </a:extLst>
          </p:cNvPr>
          <p:cNvSpPr txBox="1">
            <a:spLocks/>
          </p:cNvSpPr>
          <p:nvPr/>
        </p:nvSpPr>
        <p:spPr>
          <a:xfrm>
            <a:off x="5954039" y="2726282"/>
            <a:ext cx="1384354" cy="111149"/>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Existing </a:t>
            </a:r>
          </a:p>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application</a:t>
            </a:r>
          </a:p>
        </p:txBody>
      </p:sp>
      <p:sp>
        <p:nvSpPr>
          <p:cNvPr id="68" name="Title 1">
            <a:extLst>
              <a:ext uri="{FF2B5EF4-FFF2-40B4-BE49-F238E27FC236}">
                <a16:creationId xmlns:a16="http://schemas.microsoft.com/office/drawing/2014/main" id="{F8EE7FB4-36F4-477A-900E-33CB9B7BF2DE}"/>
              </a:ext>
            </a:extLst>
          </p:cNvPr>
          <p:cNvSpPr txBox="1">
            <a:spLocks/>
          </p:cNvSpPr>
          <p:nvPr/>
        </p:nvSpPr>
        <p:spPr>
          <a:xfrm>
            <a:off x="6068841" y="3581508"/>
            <a:ext cx="558443" cy="126531"/>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a:cs typeface="Segoe UI Semibold" panose="020B0702040204020203" pitchFamily="34" charset="0"/>
              </a:rPr>
              <a:t>VM</a:t>
            </a:r>
          </a:p>
        </p:txBody>
      </p:sp>
      <p:sp>
        <p:nvSpPr>
          <p:cNvPr id="118" name="Rectangle 117">
            <a:extLst>
              <a:ext uri="{FF2B5EF4-FFF2-40B4-BE49-F238E27FC236}">
                <a16:creationId xmlns:a16="http://schemas.microsoft.com/office/drawing/2014/main" id="{A84878D0-C058-4310-A80B-18A052C9760E}"/>
              </a:ext>
            </a:extLst>
          </p:cNvPr>
          <p:cNvSpPr/>
          <p:nvPr/>
        </p:nvSpPr>
        <p:spPr>
          <a:xfrm>
            <a:off x="223390" y="1004794"/>
            <a:ext cx="1334284" cy="392245"/>
          </a:xfrm>
          <a:prstGeom prst="rect">
            <a:avLst/>
          </a:prstGeom>
        </p:spPr>
        <p:txBody>
          <a:bodyPr wrap="square">
            <a:spAutoFit/>
          </a:bodyPr>
          <a:lstStyle/>
          <a:p>
            <a:pPr algn="ctr" defTabSz="914192">
              <a:defRPr/>
            </a:pPr>
            <a:r>
              <a:rPr lang="en-US" sz="980" dirty="0">
                <a:solidFill>
                  <a:srgbClr val="505050"/>
                </a:solidFill>
                <a:latin typeface="Segoe UI Semibold" panose="020B0702040204020203" pitchFamily="34" charset="0"/>
                <a:cs typeface="Segoe UI Semibold" panose="020B0702040204020203" pitchFamily="34" charset="0"/>
              </a:rPr>
              <a:t>Lift and shift to containers</a:t>
            </a:r>
          </a:p>
        </p:txBody>
      </p:sp>
      <p:sp>
        <p:nvSpPr>
          <p:cNvPr id="121" name="Rectangle 120">
            <a:extLst>
              <a:ext uri="{FF2B5EF4-FFF2-40B4-BE49-F238E27FC236}">
                <a16:creationId xmlns:a16="http://schemas.microsoft.com/office/drawing/2014/main" id="{83B6BAEB-841C-47C5-B36D-354A799E59F2}"/>
              </a:ext>
            </a:extLst>
          </p:cNvPr>
          <p:cNvSpPr/>
          <p:nvPr/>
        </p:nvSpPr>
        <p:spPr>
          <a:xfrm>
            <a:off x="2087435" y="1004796"/>
            <a:ext cx="948483" cy="241381"/>
          </a:xfrm>
          <a:prstGeom prst="rect">
            <a:avLst/>
          </a:prstGeom>
        </p:spPr>
        <p:txBody>
          <a:bodyPr wrap="square">
            <a:spAutoFit/>
          </a:bodyPr>
          <a:lstStyle/>
          <a:p>
            <a:pPr algn="ctr" defTabSz="914192">
              <a:defRPr/>
            </a:pPr>
            <a:r>
              <a:rPr lang="en-US" sz="980" dirty="0">
                <a:solidFill>
                  <a:srgbClr val="D2D2D2"/>
                </a:solidFill>
                <a:latin typeface="Segoe UI"/>
                <a:cs typeface="Segoe UI" pitchFamily="34" charset="0"/>
              </a:rPr>
              <a:t>Microservices</a:t>
            </a:r>
          </a:p>
        </p:txBody>
      </p:sp>
      <p:grpSp>
        <p:nvGrpSpPr>
          <p:cNvPr id="123" name="Group 122">
            <a:extLst>
              <a:ext uri="{FF2B5EF4-FFF2-40B4-BE49-F238E27FC236}">
                <a16:creationId xmlns:a16="http://schemas.microsoft.com/office/drawing/2014/main" id="{919E62FA-9131-4C16-8EC4-AC5E11AAAA30}"/>
              </a:ext>
            </a:extLst>
          </p:cNvPr>
          <p:cNvGrpSpPr/>
          <p:nvPr/>
        </p:nvGrpSpPr>
        <p:grpSpPr>
          <a:xfrm>
            <a:off x="3565679" y="293155"/>
            <a:ext cx="1151804" cy="954784"/>
            <a:chOff x="2587804" y="298536"/>
            <a:chExt cx="1174900" cy="973929"/>
          </a:xfrm>
        </p:grpSpPr>
        <p:sp>
          <p:nvSpPr>
            <p:cNvPr id="124" name="Rectangle 123">
              <a:extLst>
                <a:ext uri="{FF2B5EF4-FFF2-40B4-BE49-F238E27FC236}">
                  <a16:creationId xmlns:a16="http://schemas.microsoft.com/office/drawing/2014/main" id="{619FDD1D-FCDC-4155-BB92-5C002AF902BD}"/>
                </a:ext>
              </a:extLst>
            </p:cNvPr>
            <p:cNvSpPr/>
            <p:nvPr/>
          </p:nvSpPr>
          <p:spPr>
            <a:xfrm>
              <a:off x="2587804" y="1024447"/>
              <a:ext cx="1174900" cy="248018"/>
            </a:xfrm>
            <a:prstGeom prst="rect">
              <a:avLst/>
            </a:prstGeom>
          </p:spPr>
          <p:txBody>
            <a:bodyPr wrap="square">
              <a:spAutoFit/>
            </a:bodyPr>
            <a:lstStyle/>
            <a:p>
              <a:pPr algn="ctr" defTabSz="914192">
                <a:defRPr/>
              </a:pPr>
              <a:r>
                <a:rPr lang="en-US" sz="980" dirty="0">
                  <a:solidFill>
                    <a:srgbClr val="D2D2D2"/>
                  </a:solidFill>
                  <a:latin typeface="Segoe UI"/>
                  <a:cs typeface="Segoe UI" pitchFamily="34" charset="0"/>
                </a:rPr>
                <a:t>Machine learning</a:t>
              </a:r>
            </a:p>
          </p:txBody>
        </p:sp>
        <p:sp>
          <p:nvSpPr>
            <p:cNvPr id="125" name="Brain_3" title="Icon of a brain">
              <a:extLst>
                <a:ext uri="{FF2B5EF4-FFF2-40B4-BE49-F238E27FC236}">
                  <a16:creationId xmlns:a16="http://schemas.microsoft.com/office/drawing/2014/main" id="{4C90A0C2-62E8-469A-BA17-A67249424841}"/>
                </a:ext>
              </a:extLst>
            </p:cNvPr>
            <p:cNvSpPr>
              <a:spLocks noChangeAspect="1" noEditPoints="1"/>
            </p:cNvSpPr>
            <p:nvPr/>
          </p:nvSpPr>
          <p:spPr bwMode="auto">
            <a:xfrm>
              <a:off x="2903366" y="298536"/>
              <a:ext cx="543777" cy="584706"/>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26" name="Group 125">
            <a:extLst>
              <a:ext uri="{FF2B5EF4-FFF2-40B4-BE49-F238E27FC236}">
                <a16:creationId xmlns:a16="http://schemas.microsoft.com/office/drawing/2014/main" id="{3D12F79D-CB2F-40ED-BAB4-905089DF275E}"/>
              </a:ext>
            </a:extLst>
          </p:cNvPr>
          <p:cNvGrpSpPr/>
          <p:nvPr/>
        </p:nvGrpSpPr>
        <p:grpSpPr>
          <a:xfrm>
            <a:off x="5247245" y="319310"/>
            <a:ext cx="520068" cy="926865"/>
            <a:chOff x="5352463" y="325216"/>
            <a:chExt cx="530496" cy="945451"/>
          </a:xfrm>
        </p:grpSpPr>
        <p:sp>
          <p:nvSpPr>
            <p:cNvPr id="127" name="Rectangle 126">
              <a:extLst>
                <a:ext uri="{FF2B5EF4-FFF2-40B4-BE49-F238E27FC236}">
                  <a16:creationId xmlns:a16="http://schemas.microsoft.com/office/drawing/2014/main" id="{FE37BBC8-99A8-49C1-8B3E-5DB99C0F396C}"/>
                </a:ext>
              </a:extLst>
            </p:cNvPr>
            <p:cNvSpPr/>
            <p:nvPr/>
          </p:nvSpPr>
          <p:spPr>
            <a:xfrm>
              <a:off x="5432203" y="1024446"/>
              <a:ext cx="371016" cy="246221"/>
            </a:xfrm>
            <a:prstGeom prst="rect">
              <a:avLst/>
            </a:prstGeom>
          </p:spPr>
          <p:txBody>
            <a:bodyPr wrap="square">
              <a:spAutoFit/>
            </a:bodyPr>
            <a:lstStyle/>
            <a:p>
              <a:pPr algn="ctr" defTabSz="914192">
                <a:defRPr/>
              </a:pPr>
              <a:r>
                <a:rPr lang="en-US" sz="980" dirty="0">
                  <a:solidFill>
                    <a:srgbClr val="D2D2D2"/>
                  </a:solidFill>
                  <a:latin typeface="Segoe UI"/>
                  <a:cs typeface="Segoe UI" pitchFamily="34" charset="0"/>
                </a:rPr>
                <a:t>IoT</a:t>
              </a:r>
            </a:p>
          </p:txBody>
        </p:sp>
        <p:sp>
          <p:nvSpPr>
            <p:cNvPr id="128" name="IoT" title="Icon of five circles that all connect to a center circle">
              <a:extLst>
                <a:ext uri="{FF2B5EF4-FFF2-40B4-BE49-F238E27FC236}">
                  <a16:creationId xmlns:a16="http://schemas.microsoft.com/office/drawing/2014/main" id="{04B96CE7-85F7-4C27-B393-282DB80A821A}"/>
                </a:ext>
              </a:extLst>
            </p:cNvPr>
            <p:cNvSpPr>
              <a:spLocks noChangeAspect="1" noEditPoints="1"/>
            </p:cNvSpPr>
            <p:nvPr/>
          </p:nvSpPr>
          <p:spPr bwMode="auto">
            <a:xfrm>
              <a:off x="5352463" y="325216"/>
              <a:ext cx="530496" cy="531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pic>
        <p:nvPicPr>
          <p:cNvPr id="24" name="Picture 23">
            <a:extLst>
              <a:ext uri="{FF2B5EF4-FFF2-40B4-BE49-F238E27FC236}">
                <a16:creationId xmlns:a16="http://schemas.microsoft.com/office/drawing/2014/main" id="{F16A0D2C-DAD3-4175-ADA7-88F11D668DE7}"/>
              </a:ext>
            </a:extLst>
          </p:cNvPr>
          <p:cNvPicPr>
            <a:picLocks noChangeAspect="1"/>
          </p:cNvPicPr>
          <p:nvPr/>
        </p:nvPicPr>
        <p:blipFill>
          <a:blip r:embed="rId4"/>
          <a:stretch>
            <a:fillRect/>
          </a:stretch>
        </p:blipFill>
        <p:spPr>
          <a:xfrm>
            <a:off x="6101545" y="3109928"/>
            <a:ext cx="493034" cy="456639"/>
          </a:xfrm>
          <a:prstGeom prst="rect">
            <a:avLst/>
          </a:prstGeom>
        </p:spPr>
      </p:pic>
      <p:cxnSp>
        <p:nvCxnSpPr>
          <p:cNvPr id="131" name="Straight Arrow Connector 130">
            <a:extLst>
              <a:ext uri="{FF2B5EF4-FFF2-40B4-BE49-F238E27FC236}">
                <a16:creationId xmlns:a16="http://schemas.microsoft.com/office/drawing/2014/main" id="{177ADCD7-8F86-4AA0-AC6E-DD19CC8091B2}"/>
              </a:ext>
            </a:extLst>
          </p:cNvPr>
          <p:cNvCxnSpPr>
            <a:cxnSpLocks/>
          </p:cNvCxnSpPr>
          <p:nvPr/>
        </p:nvCxnSpPr>
        <p:spPr>
          <a:xfrm>
            <a:off x="6772594" y="3357655"/>
            <a:ext cx="738085"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3" name="Title 1">
            <a:extLst>
              <a:ext uri="{FF2B5EF4-FFF2-40B4-BE49-F238E27FC236}">
                <a16:creationId xmlns:a16="http://schemas.microsoft.com/office/drawing/2014/main" id="{BD1196D7-85F2-4FC3-903D-3FC65977D021}"/>
              </a:ext>
            </a:extLst>
          </p:cNvPr>
          <p:cNvSpPr txBox="1">
            <a:spLocks/>
          </p:cNvSpPr>
          <p:nvPr/>
        </p:nvSpPr>
        <p:spPr>
          <a:xfrm>
            <a:off x="6873329" y="3142555"/>
            <a:ext cx="481564" cy="14688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Convert </a:t>
            </a:r>
          </a:p>
        </p:txBody>
      </p:sp>
      <p:sp>
        <p:nvSpPr>
          <p:cNvPr id="134" name="Rectangle: Rounded Corners 133">
            <a:extLst>
              <a:ext uri="{FF2B5EF4-FFF2-40B4-BE49-F238E27FC236}">
                <a16:creationId xmlns:a16="http://schemas.microsoft.com/office/drawing/2014/main" id="{830A867B-289B-4EA5-8CC3-685F688D59F1}"/>
              </a:ext>
            </a:extLst>
          </p:cNvPr>
          <p:cNvSpPr/>
          <p:nvPr/>
        </p:nvSpPr>
        <p:spPr bwMode="auto">
          <a:xfrm>
            <a:off x="7527111" y="2954110"/>
            <a:ext cx="806782" cy="806782"/>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36" name="Title 1">
            <a:extLst>
              <a:ext uri="{FF2B5EF4-FFF2-40B4-BE49-F238E27FC236}">
                <a16:creationId xmlns:a16="http://schemas.microsoft.com/office/drawing/2014/main" id="{3FD6A3A7-772B-41FD-9FE5-B2B68B386B7A}"/>
              </a:ext>
            </a:extLst>
          </p:cNvPr>
          <p:cNvSpPr txBox="1">
            <a:spLocks/>
          </p:cNvSpPr>
          <p:nvPr/>
        </p:nvSpPr>
        <p:spPr>
          <a:xfrm>
            <a:off x="7523873" y="2726282"/>
            <a:ext cx="1384354" cy="111149"/>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Modernization</a:t>
            </a:r>
          </a:p>
        </p:txBody>
      </p:sp>
      <p:sp>
        <p:nvSpPr>
          <p:cNvPr id="152" name="Rectangle 151">
            <a:extLst>
              <a:ext uri="{FF2B5EF4-FFF2-40B4-BE49-F238E27FC236}">
                <a16:creationId xmlns:a16="http://schemas.microsoft.com/office/drawing/2014/main" id="{83CC2534-2249-4543-A6C9-7D2AD000E460}"/>
              </a:ext>
            </a:extLst>
          </p:cNvPr>
          <p:cNvSpPr/>
          <p:nvPr/>
        </p:nvSpPr>
        <p:spPr bwMode="auto">
          <a:xfrm>
            <a:off x="7397755" y="3597561"/>
            <a:ext cx="1005441" cy="183309"/>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175736" tIns="0"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r>
              <a:rPr lang="en-US" sz="980" kern="0" dirty="0">
                <a:gradFill>
                  <a:gsLst>
                    <a:gs pos="0">
                      <a:srgbClr val="505050"/>
                    </a:gs>
                    <a:gs pos="100000">
                      <a:srgbClr val="505050"/>
                    </a:gs>
                  </a:gsLst>
                  <a:lin ang="0" scaled="0"/>
                </a:gradFill>
                <a:latin typeface="Segoe UI" panose="020B0502040204020203" pitchFamily="34" charset="0"/>
                <a:cs typeface="Segoe UI" panose="020B0502040204020203" pitchFamily="34" charset="0"/>
              </a:rPr>
              <a:t>Container</a:t>
            </a:r>
          </a:p>
        </p:txBody>
      </p:sp>
      <p:grpSp>
        <p:nvGrpSpPr>
          <p:cNvPr id="3" name="Group 2">
            <a:extLst>
              <a:ext uri="{FF2B5EF4-FFF2-40B4-BE49-F238E27FC236}">
                <a16:creationId xmlns:a16="http://schemas.microsoft.com/office/drawing/2014/main" id="{745767CE-F90E-4967-9977-B3C421BBDDE5}"/>
              </a:ext>
            </a:extLst>
          </p:cNvPr>
          <p:cNvGrpSpPr/>
          <p:nvPr/>
        </p:nvGrpSpPr>
        <p:grpSpPr>
          <a:xfrm>
            <a:off x="7665690" y="2891419"/>
            <a:ext cx="804351" cy="680492"/>
            <a:chOff x="7111203" y="3473214"/>
            <a:chExt cx="820480" cy="694137"/>
          </a:xfrm>
        </p:grpSpPr>
        <p:grpSp>
          <p:nvGrpSpPr>
            <p:cNvPr id="2" name="Group 1">
              <a:extLst>
                <a:ext uri="{FF2B5EF4-FFF2-40B4-BE49-F238E27FC236}">
                  <a16:creationId xmlns:a16="http://schemas.microsoft.com/office/drawing/2014/main" id="{9A1EAE92-43D4-450C-BC01-94FDB0677C05}"/>
                </a:ext>
              </a:extLst>
            </p:cNvPr>
            <p:cNvGrpSpPr>
              <a:grpSpLocks noChangeAspect="1"/>
            </p:cNvGrpSpPr>
            <p:nvPr/>
          </p:nvGrpSpPr>
          <p:grpSpPr>
            <a:xfrm>
              <a:off x="7133103" y="3738194"/>
              <a:ext cx="502920" cy="429157"/>
              <a:chOff x="7460437" y="3399864"/>
              <a:chExt cx="888835" cy="758470"/>
            </a:xfrm>
          </p:grpSpPr>
          <p:grpSp>
            <p:nvGrpSpPr>
              <p:cNvPr id="146" name="Shape 793">
                <a:extLst>
                  <a:ext uri="{FF2B5EF4-FFF2-40B4-BE49-F238E27FC236}">
                    <a16:creationId xmlns:a16="http://schemas.microsoft.com/office/drawing/2014/main" id="{40E9D122-A5E4-484F-8B58-266B692EF1A4}"/>
                  </a:ext>
                </a:extLst>
              </p:cNvPr>
              <p:cNvGrpSpPr/>
              <p:nvPr/>
            </p:nvGrpSpPr>
            <p:grpSpPr>
              <a:xfrm>
                <a:off x="7460437" y="3518455"/>
                <a:ext cx="687392" cy="639879"/>
                <a:chOff x="-633412" y="1071562"/>
                <a:chExt cx="646200" cy="646200"/>
              </a:xfrm>
            </p:grpSpPr>
            <p:sp>
              <p:nvSpPr>
                <p:cNvPr id="147" name="Shape 794">
                  <a:extLst>
                    <a:ext uri="{FF2B5EF4-FFF2-40B4-BE49-F238E27FC236}">
                      <a16:creationId xmlns:a16="http://schemas.microsoft.com/office/drawing/2014/main" id="{957733B7-9018-4E67-AE3F-C0AABD34DFDC}"/>
                    </a:ext>
                  </a:extLst>
                </p:cNvPr>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sz="1921" kern="0">
                    <a:gradFill>
                      <a:gsLst>
                        <a:gs pos="0">
                          <a:srgbClr val="FFFFFF"/>
                        </a:gs>
                        <a:gs pos="100000">
                          <a:srgbClr val="FFFFFF"/>
                        </a:gs>
                      </a:gsLst>
                      <a:lin ang="5400000" scaled="0"/>
                    </a:gradFill>
                    <a:latin typeface="Segoe UI Semilight"/>
                    <a:cs typeface="Segoe UI" pitchFamily="34" charset="0"/>
                    <a:sym typeface="Arial"/>
                  </a:endParaRPr>
                </a:p>
              </p:txBody>
            </p:sp>
            <p:cxnSp>
              <p:nvCxnSpPr>
                <p:cNvPr id="148" name="Shape 795">
                  <a:extLst>
                    <a:ext uri="{FF2B5EF4-FFF2-40B4-BE49-F238E27FC236}">
                      <a16:creationId xmlns:a16="http://schemas.microsoft.com/office/drawing/2014/main" id="{9827C747-289B-4E9B-B462-C5069B5C68ED}"/>
                    </a:ext>
                  </a:extLst>
                </p:cNvPr>
                <p:cNvCxnSpPr/>
                <p:nvPr/>
              </p:nvCxnSpPr>
              <p:spPr>
                <a:xfrm rot="10800000">
                  <a:off x="-455612" y="1227024"/>
                  <a:ext cx="0" cy="319200"/>
                </a:xfrm>
                <a:prstGeom prst="straightConnector1">
                  <a:avLst/>
                </a:prstGeom>
                <a:solidFill>
                  <a:srgbClr val="F2F2F2"/>
                </a:solidFill>
                <a:ln w="12700" cap="flat" cmpd="sng" algn="ctr">
                  <a:solidFill>
                    <a:schemeClr val="tx1"/>
                  </a:solidFill>
                  <a:prstDash val="solid"/>
                  <a:headEnd type="none" w="med" len="med"/>
                  <a:tailEnd type="none" w="med" len="med"/>
                </a:ln>
                <a:effectLst/>
              </p:spPr>
            </p:cxnSp>
            <p:cxnSp>
              <p:nvCxnSpPr>
                <p:cNvPr id="149" name="Shape 796">
                  <a:extLst>
                    <a:ext uri="{FF2B5EF4-FFF2-40B4-BE49-F238E27FC236}">
                      <a16:creationId xmlns:a16="http://schemas.microsoft.com/office/drawing/2014/main" id="{C3C555D2-F083-4277-A3B6-EE1B1DD5BB56}"/>
                    </a:ext>
                  </a:extLst>
                </p:cNvPr>
                <p:cNvCxnSpPr/>
                <p:nvPr/>
              </p:nvCxnSpPr>
              <p:spPr>
                <a:xfrm rot="10800000">
                  <a:off x="-361937" y="1227024"/>
                  <a:ext cx="0" cy="319200"/>
                </a:xfrm>
                <a:prstGeom prst="straightConnector1">
                  <a:avLst/>
                </a:prstGeom>
                <a:solidFill>
                  <a:srgbClr val="F2F2F2"/>
                </a:solidFill>
                <a:ln w="12700" cap="flat" cmpd="sng" algn="ctr">
                  <a:solidFill>
                    <a:schemeClr val="tx1"/>
                  </a:solidFill>
                  <a:prstDash val="solid"/>
                  <a:headEnd type="none" w="med" len="med"/>
                  <a:tailEnd type="none" w="med" len="med"/>
                </a:ln>
                <a:effectLst/>
              </p:spPr>
            </p:cxnSp>
            <p:cxnSp>
              <p:nvCxnSpPr>
                <p:cNvPr id="150" name="Shape 797">
                  <a:extLst>
                    <a:ext uri="{FF2B5EF4-FFF2-40B4-BE49-F238E27FC236}">
                      <a16:creationId xmlns:a16="http://schemas.microsoft.com/office/drawing/2014/main" id="{D0895154-BAD7-4868-A9E3-F561E0D746B1}"/>
                    </a:ext>
                  </a:extLst>
                </p:cNvPr>
                <p:cNvCxnSpPr/>
                <p:nvPr/>
              </p:nvCxnSpPr>
              <p:spPr>
                <a:xfrm rot="10800000">
                  <a:off x="-263512" y="1227024"/>
                  <a:ext cx="0" cy="319200"/>
                </a:xfrm>
                <a:prstGeom prst="straightConnector1">
                  <a:avLst/>
                </a:prstGeom>
                <a:solidFill>
                  <a:srgbClr val="F2F2F2"/>
                </a:solidFill>
                <a:ln w="12700" cap="flat" cmpd="sng" algn="ctr">
                  <a:solidFill>
                    <a:schemeClr val="tx1"/>
                  </a:solidFill>
                  <a:prstDash val="solid"/>
                  <a:headEnd type="none" w="med" len="med"/>
                  <a:tailEnd type="none" w="med" len="med"/>
                </a:ln>
                <a:effectLst/>
              </p:spPr>
            </p:cxnSp>
            <p:cxnSp>
              <p:nvCxnSpPr>
                <p:cNvPr id="151" name="Shape 798">
                  <a:extLst>
                    <a:ext uri="{FF2B5EF4-FFF2-40B4-BE49-F238E27FC236}">
                      <a16:creationId xmlns:a16="http://schemas.microsoft.com/office/drawing/2014/main" id="{8707D626-0864-4FE3-91E7-0B062F9A91A1}"/>
                    </a:ext>
                  </a:extLst>
                </p:cNvPr>
                <p:cNvCxnSpPr/>
                <p:nvPr/>
              </p:nvCxnSpPr>
              <p:spPr>
                <a:xfrm rot="10800000">
                  <a:off x="-168268" y="1227024"/>
                  <a:ext cx="0" cy="319200"/>
                </a:xfrm>
                <a:prstGeom prst="straightConnector1">
                  <a:avLst/>
                </a:prstGeom>
                <a:solidFill>
                  <a:srgbClr val="F2F2F2"/>
                </a:solidFill>
                <a:ln w="12700" cap="flat" cmpd="sng" algn="ctr">
                  <a:solidFill>
                    <a:schemeClr val="tx1"/>
                  </a:solidFill>
                  <a:prstDash val="solid"/>
                  <a:headEnd type="none" w="med" len="med"/>
                  <a:tailEnd type="none" w="med" len="med"/>
                </a:ln>
                <a:effectLst/>
              </p:spPr>
            </p:cxnSp>
          </p:grpSp>
          <p:sp>
            <p:nvSpPr>
              <p:cNvPr id="153" name="Oval 152">
                <a:extLst>
                  <a:ext uri="{FF2B5EF4-FFF2-40B4-BE49-F238E27FC236}">
                    <a16:creationId xmlns:a16="http://schemas.microsoft.com/office/drawing/2014/main" id="{F1A4FD91-8918-42F7-8F15-29F2D7127F61}"/>
                  </a:ext>
                </a:extLst>
              </p:cNvPr>
              <p:cNvSpPr/>
              <p:nvPr/>
            </p:nvSpPr>
            <p:spPr bwMode="auto">
              <a:xfrm>
                <a:off x="7910427" y="3399864"/>
                <a:ext cx="438845" cy="416207"/>
              </a:xfrm>
              <a:prstGeom prst="ellipse">
                <a:avLst/>
              </a:prstGeom>
              <a:solidFill>
                <a:srgbClr val="F7F4F8"/>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9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arrow_14">
                <a:extLst>
                  <a:ext uri="{FF2B5EF4-FFF2-40B4-BE49-F238E27FC236}">
                    <a16:creationId xmlns:a16="http://schemas.microsoft.com/office/drawing/2014/main" id="{EDB62617-BE4E-4D2E-92AD-21648DC3781D}"/>
                  </a:ext>
                </a:extLst>
              </p:cNvPr>
              <p:cNvSpPr>
                <a:spLocks noChangeAspect="1" noEditPoints="1"/>
              </p:cNvSpPr>
              <p:nvPr/>
            </p:nvSpPr>
            <p:spPr bwMode="auto">
              <a:xfrm flipV="1">
                <a:off x="7974157" y="3434969"/>
                <a:ext cx="345225" cy="330580"/>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2700" cap="sq">
                <a:solidFill>
                  <a:schemeClr val="accent1"/>
                </a:solidFill>
                <a:prstDash val="solid"/>
                <a:miter lim="800000"/>
                <a:headEnd/>
                <a:tailEnd/>
              </a:ln>
              <a:extLst/>
            </p:spPr>
            <p:txBody>
              <a:bodyPr vert="horz" wrap="square" lIns="87867" tIns="43934" rIns="87867" bIns="43934" numCol="1" anchor="t" anchorCtr="0" compatLnSpc="1">
                <a:prstTxWarp prst="textNoShape">
                  <a:avLst/>
                </a:prstTxWarp>
              </a:bodyPr>
              <a:lstStyle/>
              <a:p>
                <a:pPr defTabSz="896181">
                  <a:defRPr/>
                </a:pPr>
                <a:endParaRPr lang="en-US" sz="1537" kern="0">
                  <a:solidFill>
                    <a:srgbClr val="353535"/>
                  </a:solidFill>
                  <a:latin typeface="Segoe UI Semilight"/>
                </a:endParaRPr>
              </a:p>
            </p:txBody>
          </p:sp>
        </p:grpSp>
        <p:sp>
          <p:nvSpPr>
            <p:cNvPr id="155" name="TextBox 154">
              <a:extLst>
                <a:ext uri="{FF2B5EF4-FFF2-40B4-BE49-F238E27FC236}">
                  <a16:creationId xmlns:a16="http://schemas.microsoft.com/office/drawing/2014/main" id="{01D0F6F7-0C89-42EC-9F85-F477708AB61D}"/>
                </a:ext>
              </a:extLst>
            </p:cNvPr>
            <p:cNvSpPr txBox="1"/>
            <p:nvPr/>
          </p:nvSpPr>
          <p:spPr>
            <a:xfrm>
              <a:off x="7111203" y="3473214"/>
              <a:ext cx="820480" cy="428116"/>
            </a:xfrm>
            <a:prstGeom prst="rect">
              <a:avLst/>
            </a:prstGeom>
            <a:noFill/>
          </p:spPr>
          <p:txBody>
            <a:bodyPr wrap="none" lIns="175736" tIns="140589" rIns="175736" bIns="140589" rtlCol="0">
              <a:spAutoFit/>
            </a:bodyPr>
            <a:lstStyle/>
            <a:p>
              <a:pPr defTabSz="896181">
                <a:lnSpc>
                  <a:spcPct val="90000"/>
                </a:lnSpc>
                <a:spcAft>
                  <a:spcPts val="575"/>
                </a:spcAft>
                <a:defRPr/>
              </a:pPr>
              <a:r>
                <a:rPr lang="en-US" sz="980" kern="0" dirty="0">
                  <a:solidFill>
                    <a:srgbClr val="0078D4"/>
                  </a:solidFill>
                  <a:cs typeface="Segoe UI Semibold" panose="020B0702040204020203" pitchFamily="34" charset="0"/>
                </a:rPr>
                <a:t>Validate</a:t>
              </a:r>
            </a:p>
          </p:txBody>
        </p:sp>
      </p:grpSp>
      <p:cxnSp>
        <p:nvCxnSpPr>
          <p:cNvPr id="156" name="Straight Arrow Connector 155">
            <a:extLst>
              <a:ext uri="{FF2B5EF4-FFF2-40B4-BE49-F238E27FC236}">
                <a16:creationId xmlns:a16="http://schemas.microsoft.com/office/drawing/2014/main" id="{BBC1F872-8FBE-4185-B261-4BFDB52B1777}"/>
              </a:ext>
            </a:extLst>
          </p:cNvPr>
          <p:cNvCxnSpPr>
            <a:cxnSpLocks/>
          </p:cNvCxnSpPr>
          <p:nvPr/>
        </p:nvCxnSpPr>
        <p:spPr>
          <a:xfrm>
            <a:off x="8070687" y="3357655"/>
            <a:ext cx="1273385"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8" name="Title 1">
            <a:extLst>
              <a:ext uri="{FF2B5EF4-FFF2-40B4-BE49-F238E27FC236}">
                <a16:creationId xmlns:a16="http://schemas.microsoft.com/office/drawing/2014/main" id="{139DD3CF-2C77-4847-844C-DF172FB32C0D}"/>
              </a:ext>
            </a:extLst>
          </p:cNvPr>
          <p:cNvSpPr txBox="1">
            <a:spLocks/>
          </p:cNvSpPr>
          <p:nvPr/>
        </p:nvSpPr>
        <p:spPr>
          <a:xfrm>
            <a:off x="9070853" y="2150003"/>
            <a:ext cx="1384354" cy="111149"/>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Deployment</a:t>
            </a:r>
          </a:p>
        </p:txBody>
      </p:sp>
      <p:pic>
        <p:nvPicPr>
          <p:cNvPr id="26" name="Picture 25">
            <a:extLst>
              <a:ext uri="{FF2B5EF4-FFF2-40B4-BE49-F238E27FC236}">
                <a16:creationId xmlns:a16="http://schemas.microsoft.com/office/drawing/2014/main" id="{F96D6CCA-274D-459D-B610-094FB6D4112E}"/>
              </a:ext>
            </a:extLst>
          </p:cNvPr>
          <p:cNvPicPr>
            <a:picLocks noChangeAspect="1"/>
          </p:cNvPicPr>
          <p:nvPr/>
        </p:nvPicPr>
        <p:blipFill>
          <a:blip r:embed="rId5"/>
          <a:stretch>
            <a:fillRect/>
          </a:stretch>
        </p:blipFill>
        <p:spPr>
          <a:xfrm>
            <a:off x="9436176" y="2995673"/>
            <a:ext cx="832428" cy="723960"/>
          </a:xfrm>
          <a:prstGeom prst="rect">
            <a:avLst/>
          </a:prstGeom>
        </p:spPr>
      </p:pic>
      <p:pic>
        <p:nvPicPr>
          <p:cNvPr id="27" name="Picture 26">
            <a:extLst>
              <a:ext uri="{FF2B5EF4-FFF2-40B4-BE49-F238E27FC236}">
                <a16:creationId xmlns:a16="http://schemas.microsoft.com/office/drawing/2014/main" id="{6A123CE0-9600-4BFB-91C0-AD95FB0B3FA7}"/>
              </a:ext>
            </a:extLst>
          </p:cNvPr>
          <p:cNvPicPr>
            <a:picLocks noChangeAspect="1"/>
          </p:cNvPicPr>
          <p:nvPr/>
        </p:nvPicPr>
        <p:blipFill>
          <a:blip r:embed="rId6"/>
          <a:stretch>
            <a:fillRect/>
          </a:stretch>
        </p:blipFill>
        <p:spPr>
          <a:xfrm>
            <a:off x="10882021" y="3080157"/>
            <a:ext cx="795852" cy="600432"/>
          </a:xfrm>
          <a:prstGeom prst="rect">
            <a:avLst/>
          </a:prstGeom>
        </p:spPr>
      </p:pic>
      <p:sp>
        <p:nvSpPr>
          <p:cNvPr id="160" name="Title 1">
            <a:extLst>
              <a:ext uri="{FF2B5EF4-FFF2-40B4-BE49-F238E27FC236}">
                <a16:creationId xmlns:a16="http://schemas.microsoft.com/office/drawing/2014/main" id="{D8C74254-35D6-4351-B287-C5342DE2BB34}"/>
              </a:ext>
            </a:extLst>
          </p:cNvPr>
          <p:cNvSpPr txBox="1">
            <a:spLocks/>
          </p:cNvSpPr>
          <p:nvPr/>
        </p:nvSpPr>
        <p:spPr>
          <a:xfrm>
            <a:off x="9344072" y="3910907"/>
            <a:ext cx="1016636" cy="53873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1175" spc="0" dirty="0">
                <a:gradFill>
                  <a:gsLst>
                    <a:gs pos="2655">
                      <a:srgbClr val="505050"/>
                    </a:gs>
                    <a:gs pos="31000">
                      <a:srgbClr val="505050"/>
                    </a:gs>
                  </a:gsLst>
                  <a:lin ang="5400000" scaled="0"/>
                </a:gradFill>
                <a:latin typeface="Segoe UI"/>
                <a:cs typeface="Segoe UI Semibold" panose="020B0702040204020203" pitchFamily="34" charset="0"/>
              </a:rPr>
              <a:t>Azure Container Registry</a:t>
            </a:r>
          </a:p>
        </p:txBody>
      </p:sp>
      <p:sp>
        <p:nvSpPr>
          <p:cNvPr id="161" name="Title 1">
            <a:extLst>
              <a:ext uri="{FF2B5EF4-FFF2-40B4-BE49-F238E27FC236}">
                <a16:creationId xmlns:a16="http://schemas.microsoft.com/office/drawing/2014/main" id="{2CC34C79-72D6-4386-B3BF-3B3DBD4FA625}"/>
              </a:ext>
            </a:extLst>
          </p:cNvPr>
          <p:cNvSpPr txBox="1">
            <a:spLocks/>
          </p:cNvSpPr>
          <p:nvPr/>
        </p:nvSpPr>
        <p:spPr>
          <a:xfrm>
            <a:off x="10771629" y="3910907"/>
            <a:ext cx="1016636" cy="538733"/>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1175" spc="0" dirty="0">
                <a:gradFill>
                  <a:gsLst>
                    <a:gs pos="2655">
                      <a:srgbClr val="505050"/>
                    </a:gs>
                    <a:gs pos="31000">
                      <a:srgbClr val="505050"/>
                    </a:gs>
                  </a:gsLst>
                  <a:lin ang="5400000" scaled="0"/>
                </a:gradFill>
                <a:latin typeface="Segoe UI"/>
                <a:cs typeface="Segoe UI Semibold" panose="020B0702040204020203" pitchFamily="34" charset="0"/>
              </a:rPr>
              <a:t>Azure Kubernetes Service</a:t>
            </a:r>
          </a:p>
        </p:txBody>
      </p:sp>
      <p:sp>
        <p:nvSpPr>
          <p:cNvPr id="162" name="Title 1">
            <a:extLst>
              <a:ext uri="{FF2B5EF4-FFF2-40B4-BE49-F238E27FC236}">
                <a16:creationId xmlns:a16="http://schemas.microsoft.com/office/drawing/2014/main" id="{EF83E951-8B67-423F-8291-61D893E0F1D4}"/>
              </a:ext>
            </a:extLst>
          </p:cNvPr>
          <p:cNvSpPr txBox="1">
            <a:spLocks/>
          </p:cNvSpPr>
          <p:nvPr/>
        </p:nvSpPr>
        <p:spPr>
          <a:xfrm>
            <a:off x="8473445" y="3142555"/>
            <a:ext cx="481564" cy="14688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Publish</a:t>
            </a:r>
          </a:p>
        </p:txBody>
      </p:sp>
      <p:cxnSp>
        <p:nvCxnSpPr>
          <p:cNvPr id="163" name="Straight Arrow Connector 162">
            <a:extLst>
              <a:ext uri="{FF2B5EF4-FFF2-40B4-BE49-F238E27FC236}">
                <a16:creationId xmlns:a16="http://schemas.microsoft.com/office/drawing/2014/main" id="{0A41F068-6376-469C-A76A-5E1823E52254}"/>
              </a:ext>
            </a:extLst>
          </p:cNvPr>
          <p:cNvCxnSpPr>
            <a:cxnSpLocks/>
          </p:cNvCxnSpPr>
          <p:nvPr/>
        </p:nvCxnSpPr>
        <p:spPr>
          <a:xfrm>
            <a:off x="10360708" y="3356176"/>
            <a:ext cx="41092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E0EBEB6-4FE3-4EF5-961A-AF78AAF57DAB}"/>
              </a:ext>
            </a:extLst>
          </p:cNvPr>
          <p:cNvCxnSpPr>
            <a:cxnSpLocks/>
          </p:cNvCxnSpPr>
          <p:nvPr/>
        </p:nvCxnSpPr>
        <p:spPr>
          <a:xfrm flipV="1">
            <a:off x="8216050" y="4476636"/>
            <a:ext cx="3104722" cy="719784"/>
          </a:xfrm>
          <a:prstGeom prst="bentConnector3">
            <a:avLst>
              <a:gd name="adj1" fmla="val 99973"/>
            </a:avLst>
          </a:prstGeom>
          <a:ln>
            <a:solidFill>
              <a:srgbClr val="0078D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421AF40-1223-4910-B85B-8625CE7189E9}"/>
              </a:ext>
            </a:extLst>
          </p:cNvPr>
          <p:cNvCxnSpPr>
            <a:cxnSpLocks/>
          </p:cNvCxnSpPr>
          <p:nvPr/>
        </p:nvCxnSpPr>
        <p:spPr>
          <a:xfrm>
            <a:off x="8231079" y="3356178"/>
            <a:ext cx="0" cy="1864751"/>
          </a:xfrm>
          <a:prstGeom prst="straightConnector1">
            <a:avLst/>
          </a:prstGeom>
          <a:ln w="1270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8" name="Title 1">
            <a:extLst>
              <a:ext uri="{FF2B5EF4-FFF2-40B4-BE49-F238E27FC236}">
                <a16:creationId xmlns:a16="http://schemas.microsoft.com/office/drawing/2014/main" id="{5E4B09A6-3999-477A-BF5C-6C9E73885D25}"/>
              </a:ext>
            </a:extLst>
          </p:cNvPr>
          <p:cNvSpPr txBox="1">
            <a:spLocks/>
          </p:cNvSpPr>
          <p:nvPr/>
        </p:nvSpPr>
        <p:spPr>
          <a:xfrm>
            <a:off x="9436176" y="5346921"/>
            <a:ext cx="967440" cy="114289"/>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solidFill>
                  <a:srgbClr val="0078D4"/>
                </a:solidFill>
                <a:latin typeface="Segoe UI Semibold" panose="020B0702040204020203" pitchFamily="34" charset="0"/>
                <a:cs typeface="Segoe UI Semibold" panose="020B0702040204020203" pitchFamily="34" charset="0"/>
              </a:rPr>
              <a:t>CI/CD practice</a:t>
            </a:r>
          </a:p>
        </p:txBody>
      </p:sp>
      <p:sp>
        <p:nvSpPr>
          <p:cNvPr id="52" name="Relationship_F003" title="Icon of three boxes connected by lines">
            <a:extLst>
              <a:ext uri="{FF2B5EF4-FFF2-40B4-BE49-F238E27FC236}">
                <a16:creationId xmlns:a16="http://schemas.microsoft.com/office/drawing/2014/main" id="{447E7D3C-5F9B-46C2-9BDF-B95889F0B6AB}"/>
              </a:ext>
            </a:extLst>
          </p:cNvPr>
          <p:cNvSpPr>
            <a:spLocks noChangeAspect="1" noEditPoints="1"/>
          </p:cNvSpPr>
          <p:nvPr/>
        </p:nvSpPr>
        <p:spPr bwMode="auto">
          <a:xfrm>
            <a:off x="2253217" y="310769"/>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cxnSp>
        <p:nvCxnSpPr>
          <p:cNvPr id="11" name="Straight Arrow Connector 10">
            <a:extLst>
              <a:ext uri="{FF2B5EF4-FFF2-40B4-BE49-F238E27FC236}">
                <a16:creationId xmlns:a16="http://schemas.microsoft.com/office/drawing/2014/main" id="{684045F9-79AF-4B22-9313-18C77B23AD03}"/>
              </a:ext>
            </a:extLst>
          </p:cNvPr>
          <p:cNvCxnSpPr>
            <a:cxnSpLocks/>
          </p:cNvCxnSpPr>
          <p:nvPr/>
        </p:nvCxnSpPr>
        <p:spPr>
          <a:xfrm>
            <a:off x="11373864" y="4997361"/>
            <a:ext cx="0" cy="8862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C9FDAC16-B2C4-42CD-8A71-159048776F11}"/>
              </a:ext>
            </a:extLst>
          </p:cNvPr>
          <p:cNvSpPr/>
          <p:nvPr/>
        </p:nvSpPr>
        <p:spPr bwMode="auto">
          <a:xfrm>
            <a:off x="8127661" y="6106699"/>
            <a:ext cx="1171368" cy="357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563" fontAlgn="base">
              <a:lnSpc>
                <a:spcPct val="90000"/>
              </a:lnSpc>
              <a:spcBef>
                <a:spcPct val="0"/>
              </a:spcBef>
              <a:spcAft>
                <a:spcPct val="0"/>
              </a:spcAft>
              <a:defRPr/>
            </a:pPr>
            <a:r>
              <a:rPr lang="en-US" sz="1199" dirty="0">
                <a:ln w="3175">
                  <a:noFill/>
                </a:ln>
                <a:gradFill>
                  <a:gsLst>
                    <a:gs pos="2655">
                      <a:srgbClr val="505050"/>
                    </a:gs>
                    <a:gs pos="31000">
                      <a:srgbClr val="505050"/>
                    </a:gs>
                  </a:gsLst>
                  <a:lin ang="5400000" scaled="0"/>
                </a:gradFill>
                <a:latin typeface="Segoe UI"/>
                <a:cs typeface="Segoe UI Semibold" panose="020B0702040204020203" pitchFamily="34" charset="0"/>
              </a:rPr>
              <a:t>MySQL Server</a:t>
            </a:r>
          </a:p>
        </p:txBody>
      </p:sp>
      <p:cxnSp>
        <p:nvCxnSpPr>
          <p:cNvPr id="56" name="Straight Arrow Connector 55">
            <a:extLst>
              <a:ext uri="{FF2B5EF4-FFF2-40B4-BE49-F238E27FC236}">
                <a16:creationId xmlns:a16="http://schemas.microsoft.com/office/drawing/2014/main" id="{81F37042-1F19-40B5-BD75-2E12D63868B4}"/>
              </a:ext>
            </a:extLst>
          </p:cNvPr>
          <p:cNvCxnSpPr>
            <a:cxnSpLocks/>
          </p:cNvCxnSpPr>
          <p:nvPr/>
        </p:nvCxnSpPr>
        <p:spPr>
          <a:xfrm>
            <a:off x="9299029" y="6285265"/>
            <a:ext cx="1377031" cy="1372"/>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9E96DD9B-0393-4BBD-85BA-B486E2167025}"/>
              </a:ext>
            </a:extLst>
          </p:cNvPr>
          <p:cNvSpPr txBox="1">
            <a:spLocks/>
          </p:cNvSpPr>
          <p:nvPr/>
        </p:nvSpPr>
        <p:spPr>
          <a:xfrm>
            <a:off x="9746762" y="6071537"/>
            <a:ext cx="481564" cy="14688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100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Migrate</a:t>
            </a:r>
          </a:p>
        </p:txBody>
      </p:sp>
      <p:sp>
        <p:nvSpPr>
          <p:cNvPr id="58" name="Rectangle 57">
            <a:extLst>
              <a:ext uri="{FF2B5EF4-FFF2-40B4-BE49-F238E27FC236}">
                <a16:creationId xmlns:a16="http://schemas.microsoft.com/office/drawing/2014/main" id="{87E86F6F-B2B7-49B8-B3AB-0F998489613E}"/>
              </a:ext>
            </a:extLst>
          </p:cNvPr>
          <p:cNvSpPr/>
          <p:nvPr/>
        </p:nvSpPr>
        <p:spPr bwMode="auto">
          <a:xfrm>
            <a:off x="10739668" y="6021324"/>
            <a:ext cx="1139002" cy="5278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563" fontAlgn="base">
              <a:lnSpc>
                <a:spcPct val="90000"/>
              </a:lnSpc>
              <a:spcBef>
                <a:spcPct val="0"/>
              </a:spcBef>
              <a:spcAft>
                <a:spcPct val="0"/>
              </a:spcAft>
              <a:defRPr/>
            </a:pPr>
            <a:r>
              <a:rPr lang="en-US" sz="1199" dirty="0">
                <a:ln w="3175">
                  <a:noFill/>
                </a:ln>
                <a:gradFill>
                  <a:gsLst>
                    <a:gs pos="2655">
                      <a:srgbClr val="505050"/>
                    </a:gs>
                    <a:gs pos="31000">
                      <a:srgbClr val="505050"/>
                    </a:gs>
                  </a:gsLst>
                  <a:lin ang="5400000" scaled="0"/>
                </a:gradFill>
                <a:latin typeface="Segoe UI"/>
                <a:cs typeface="Segoe UI Semibold" panose="020B0702040204020203" pitchFamily="34" charset="0"/>
              </a:rPr>
              <a:t>Azure Database for MySQL </a:t>
            </a:r>
          </a:p>
        </p:txBody>
      </p:sp>
    </p:spTree>
    <p:extLst>
      <p:ext uri="{BB962C8B-B14F-4D97-AF65-F5344CB8AC3E}">
        <p14:creationId xmlns:p14="http://schemas.microsoft.com/office/powerpoint/2010/main" val="10712816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FD2C8682-412E-46C3-B4DB-D1199304BD74}"/>
              </a:ext>
            </a:extLst>
          </p:cNvPr>
          <p:cNvSpPr/>
          <p:nvPr/>
        </p:nvSpPr>
        <p:spPr bwMode="auto">
          <a:xfrm>
            <a:off x="8710506" y="2346200"/>
            <a:ext cx="2577500" cy="1800252"/>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76" name="Rectangle: Rounded Corners 75">
            <a:extLst>
              <a:ext uri="{FF2B5EF4-FFF2-40B4-BE49-F238E27FC236}">
                <a16:creationId xmlns:a16="http://schemas.microsoft.com/office/drawing/2014/main" id="{B80D80EA-C2F5-4A9E-A56A-CD6AB1BBE8E8}"/>
              </a:ext>
            </a:extLst>
          </p:cNvPr>
          <p:cNvSpPr/>
          <p:nvPr/>
        </p:nvSpPr>
        <p:spPr bwMode="auto">
          <a:xfrm>
            <a:off x="8815205" y="2961750"/>
            <a:ext cx="2367012" cy="1080560"/>
          </a:xfrm>
          <a:prstGeom prst="roundRect">
            <a:avLst>
              <a:gd name="adj" fmla="val 3125"/>
            </a:avLst>
          </a:prstGeom>
          <a:solidFill>
            <a:schemeClr val="accent1">
              <a:alpha val="5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31" name="Rectangle: Rounded Corners 30">
            <a:extLst>
              <a:ext uri="{FF2B5EF4-FFF2-40B4-BE49-F238E27FC236}">
                <a16:creationId xmlns:a16="http://schemas.microsoft.com/office/drawing/2014/main" id="{A27CB4AC-91D0-4381-9DDD-36F5456A4159}"/>
              </a:ext>
            </a:extLst>
          </p:cNvPr>
          <p:cNvSpPr/>
          <p:nvPr/>
        </p:nvSpPr>
        <p:spPr bwMode="auto">
          <a:xfrm>
            <a:off x="4334992" y="2666344"/>
            <a:ext cx="3945144" cy="31504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grpSp>
        <p:nvGrpSpPr>
          <p:cNvPr id="9" name="Group 8">
            <a:extLst>
              <a:ext uri="{FF2B5EF4-FFF2-40B4-BE49-F238E27FC236}">
                <a16:creationId xmlns:a16="http://schemas.microsoft.com/office/drawing/2014/main" id="{02892EC0-D781-40B7-829C-241A07D2C3A1}"/>
              </a:ext>
            </a:extLst>
          </p:cNvPr>
          <p:cNvGrpSpPr/>
          <p:nvPr/>
        </p:nvGrpSpPr>
        <p:grpSpPr>
          <a:xfrm>
            <a:off x="5764772" y="1438299"/>
            <a:ext cx="806668" cy="806668"/>
            <a:chOff x="9702074" y="1017911"/>
            <a:chExt cx="822843" cy="822843"/>
          </a:xfrm>
        </p:grpSpPr>
        <p:sp>
          <p:nvSpPr>
            <p:cNvPr id="5" name="Rectangle: Rounded Corners 4">
              <a:extLst>
                <a:ext uri="{FF2B5EF4-FFF2-40B4-BE49-F238E27FC236}">
                  <a16:creationId xmlns:a16="http://schemas.microsoft.com/office/drawing/2014/main" id="{9182346B-9D7D-40ED-9EC6-2E32D683A274}"/>
                </a:ext>
              </a:extLst>
            </p:cNvPr>
            <p:cNvSpPr/>
            <p:nvPr/>
          </p:nvSpPr>
          <p:spPr bwMode="auto">
            <a:xfrm>
              <a:off x="9702074" y="1017911"/>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7" name="Title 1">
              <a:extLst>
                <a:ext uri="{FF2B5EF4-FFF2-40B4-BE49-F238E27FC236}">
                  <a16:creationId xmlns:a16="http://schemas.microsoft.com/office/drawing/2014/main" id="{6068FF31-715C-453E-B718-EDF7D6A24F2A}"/>
                </a:ext>
              </a:extLst>
            </p:cNvPr>
            <p:cNvSpPr txBox="1">
              <a:spLocks/>
            </p:cNvSpPr>
            <p:nvPr/>
          </p:nvSpPr>
          <p:spPr>
            <a:xfrm>
              <a:off x="9702074" y="131663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kubectl</a:t>
              </a:r>
              <a:endPar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endParaRPr>
            </a:p>
          </p:txBody>
        </p:sp>
      </p:grpSp>
      <p:grpSp>
        <p:nvGrpSpPr>
          <p:cNvPr id="10" name="Group 9">
            <a:extLst>
              <a:ext uri="{FF2B5EF4-FFF2-40B4-BE49-F238E27FC236}">
                <a16:creationId xmlns:a16="http://schemas.microsoft.com/office/drawing/2014/main" id="{102B1366-D288-4616-A65C-F4614F324A29}"/>
              </a:ext>
            </a:extLst>
          </p:cNvPr>
          <p:cNvGrpSpPr/>
          <p:nvPr/>
        </p:nvGrpSpPr>
        <p:grpSpPr>
          <a:xfrm>
            <a:off x="9876410" y="1393771"/>
            <a:ext cx="806668" cy="806668"/>
            <a:chOff x="9702074" y="1017911"/>
            <a:chExt cx="822843" cy="822843"/>
          </a:xfrm>
        </p:grpSpPr>
        <p:sp>
          <p:nvSpPr>
            <p:cNvPr id="11" name="Rectangle: Rounded Corners 10">
              <a:extLst>
                <a:ext uri="{FF2B5EF4-FFF2-40B4-BE49-F238E27FC236}">
                  <a16:creationId xmlns:a16="http://schemas.microsoft.com/office/drawing/2014/main" id="{E581D94B-B529-4520-ADBC-644DADF3CDA7}"/>
                </a:ext>
              </a:extLst>
            </p:cNvPr>
            <p:cNvSpPr/>
            <p:nvPr/>
          </p:nvSpPr>
          <p:spPr bwMode="auto">
            <a:xfrm>
              <a:off x="9702074" y="1017911"/>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2" name="Title 1">
              <a:extLst>
                <a:ext uri="{FF2B5EF4-FFF2-40B4-BE49-F238E27FC236}">
                  <a16:creationId xmlns:a16="http://schemas.microsoft.com/office/drawing/2014/main" id="{FB67C0D8-D166-4519-9A2D-20A621DB9DD3}"/>
                </a:ext>
              </a:extLst>
            </p:cNvPr>
            <p:cNvSpPr txBox="1">
              <a:spLocks/>
            </p:cNvSpPr>
            <p:nvPr/>
          </p:nvSpPr>
          <p:spPr>
            <a:xfrm>
              <a:off x="9702074" y="131663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Internet</a:t>
              </a:r>
            </a:p>
          </p:txBody>
        </p:sp>
      </p:grpSp>
      <p:grpSp>
        <p:nvGrpSpPr>
          <p:cNvPr id="13" name="Group 12">
            <a:extLst>
              <a:ext uri="{FF2B5EF4-FFF2-40B4-BE49-F238E27FC236}">
                <a16:creationId xmlns:a16="http://schemas.microsoft.com/office/drawing/2014/main" id="{93F90275-452E-44D5-B11C-B23C7DE99032}"/>
              </a:ext>
            </a:extLst>
          </p:cNvPr>
          <p:cNvGrpSpPr/>
          <p:nvPr/>
        </p:nvGrpSpPr>
        <p:grpSpPr>
          <a:xfrm>
            <a:off x="5764771" y="2955174"/>
            <a:ext cx="806668" cy="806668"/>
            <a:chOff x="9702074" y="1017911"/>
            <a:chExt cx="822843" cy="822843"/>
          </a:xfrm>
        </p:grpSpPr>
        <p:sp>
          <p:nvSpPr>
            <p:cNvPr id="14" name="Rectangle: Rounded Corners 13">
              <a:extLst>
                <a:ext uri="{FF2B5EF4-FFF2-40B4-BE49-F238E27FC236}">
                  <a16:creationId xmlns:a16="http://schemas.microsoft.com/office/drawing/2014/main" id="{F5CCBEF1-3A13-4C29-9AEF-9D5DF6101AC3}"/>
                </a:ext>
              </a:extLst>
            </p:cNvPr>
            <p:cNvSpPr/>
            <p:nvPr/>
          </p:nvSpPr>
          <p:spPr bwMode="auto">
            <a:xfrm>
              <a:off x="9702074" y="1017911"/>
              <a:ext cx="822843" cy="82284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5" name="Title 1">
              <a:extLst>
                <a:ext uri="{FF2B5EF4-FFF2-40B4-BE49-F238E27FC236}">
                  <a16:creationId xmlns:a16="http://schemas.microsoft.com/office/drawing/2014/main" id="{E5ED0B56-1F0C-497B-87B9-6F4E2ECF6F41}"/>
                </a:ext>
              </a:extLst>
            </p:cNvPr>
            <p:cNvSpPr txBox="1">
              <a:spLocks/>
            </p:cNvSpPr>
            <p:nvPr/>
          </p:nvSpPr>
          <p:spPr>
            <a:xfrm>
              <a:off x="9702074" y="131663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API server</a:t>
              </a:r>
            </a:p>
          </p:txBody>
        </p:sp>
      </p:grpSp>
      <p:grpSp>
        <p:nvGrpSpPr>
          <p:cNvPr id="18" name="Group 17">
            <a:extLst>
              <a:ext uri="{FF2B5EF4-FFF2-40B4-BE49-F238E27FC236}">
                <a16:creationId xmlns:a16="http://schemas.microsoft.com/office/drawing/2014/main" id="{D0C6A502-5B11-49C4-B174-54A166CCB980}"/>
              </a:ext>
            </a:extLst>
          </p:cNvPr>
          <p:cNvGrpSpPr/>
          <p:nvPr/>
        </p:nvGrpSpPr>
        <p:grpSpPr>
          <a:xfrm>
            <a:off x="4466104" y="4042309"/>
            <a:ext cx="1762598" cy="806668"/>
            <a:chOff x="9702074" y="1017911"/>
            <a:chExt cx="822843" cy="822843"/>
          </a:xfrm>
        </p:grpSpPr>
        <p:sp>
          <p:nvSpPr>
            <p:cNvPr id="19" name="Rectangle: Rounded Corners 18">
              <a:extLst>
                <a:ext uri="{FF2B5EF4-FFF2-40B4-BE49-F238E27FC236}">
                  <a16:creationId xmlns:a16="http://schemas.microsoft.com/office/drawing/2014/main" id="{D20FEF5E-CF55-42F8-BA29-85E804C79450}"/>
                </a:ext>
              </a:extLst>
            </p:cNvPr>
            <p:cNvSpPr/>
            <p:nvPr/>
          </p:nvSpPr>
          <p:spPr bwMode="auto">
            <a:xfrm>
              <a:off x="9702074" y="1017911"/>
              <a:ext cx="822843" cy="82284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20" name="Title 1">
              <a:extLst>
                <a:ext uri="{FF2B5EF4-FFF2-40B4-BE49-F238E27FC236}">
                  <a16:creationId xmlns:a16="http://schemas.microsoft.com/office/drawing/2014/main" id="{DDD101A5-491C-4610-BEC9-ACA9FEF1B9C6}"/>
                </a:ext>
              </a:extLst>
            </p:cNvPr>
            <p:cNvSpPr txBox="1">
              <a:spLocks/>
            </p:cNvSpPr>
            <p:nvPr/>
          </p:nvSpPr>
          <p:spPr>
            <a:xfrm>
              <a:off x="9702074" y="1492480"/>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Controller-manager (replication, namespace, </a:t>
              </a: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serviceaccount</a:t>
              </a: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 …)</a:t>
              </a:r>
            </a:p>
          </p:txBody>
        </p:sp>
      </p:grpSp>
      <p:grpSp>
        <p:nvGrpSpPr>
          <p:cNvPr id="21" name="Group 20">
            <a:extLst>
              <a:ext uri="{FF2B5EF4-FFF2-40B4-BE49-F238E27FC236}">
                <a16:creationId xmlns:a16="http://schemas.microsoft.com/office/drawing/2014/main" id="{5E446FBA-C59F-4835-9C67-AE6361C5096A}"/>
              </a:ext>
            </a:extLst>
          </p:cNvPr>
          <p:cNvGrpSpPr/>
          <p:nvPr/>
        </p:nvGrpSpPr>
        <p:grpSpPr>
          <a:xfrm>
            <a:off x="6300842" y="4042309"/>
            <a:ext cx="806668" cy="806668"/>
            <a:chOff x="9702074" y="1017911"/>
            <a:chExt cx="822843" cy="822843"/>
          </a:xfrm>
        </p:grpSpPr>
        <p:sp>
          <p:nvSpPr>
            <p:cNvPr id="22" name="Rectangle: Rounded Corners 21">
              <a:extLst>
                <a:ext uri="{FF2B5EF4-FFF2-40B4-BE49-F238E27FC236}">
                  <a16:creationId xmlns:a16="http://schemas.microsoft.com/office/drawing/2014/main" id="{2F037FA8-18A1-42AD-8185-47E026852863}"/>
                </a:ext>
              </a:extLst>
            </p:cNvPr>
            <p:cNvSpPr/>
            <p:nvPr/>
          </p:nvSpPr>
          <p:spPr bwMode="auto">
            <a:xfrm>
              <a:off x="9702074" y="1017911"/>
              <a:ext cx="822843" cy="82284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23" name="Title 1">
              <a:extLst>
                <a:ext uri="{FF2B5EF4-FFF2-40B4-BE49-F238E27FC236}">
                  <a16:creationId xmlns:a16="http://schemas.microsoft.com/office/drawing/2014/main" id="{D7CF5AA4-91A1-4EFA-B04C-5F76A403C071}"/>
                </a:ext>
              </a:extLst>
            </p:cNvPr>
            <p:cNvSpPr txBox="1">
              <a:spLocks/>
            </p:cNvSpPr>
            <p:nvPr/>
          </p:nvSpPr>
          <p:spPr>
            <a:xfrm>
              <a:off x="9702074" y="131663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scheduler</a:t>
              </a:r>
            </a:p>
          </p:txBody>
        </p:sp>
      </p:grpSp>
      <p:grpSp>
        <p:nvGrpSpPr>
          <p:cNvPr id="30" name="Group 29">
            <a:extLst>
              <a:ext uri="{FF2B5EF4-FFF2-40B4-BE49-F238E27FC236}">
                <a16:creationId xmlns:a16="http://schemas.microsoft.com/office/drawing/2014/main" id="{3067ACF1-18C5-4348-B6F3-304EE4A588A7}"/>
              </a:ext>
            </a:extLst>
          </p:cNvPr>
          <p:cNvGrpSpPr/>
          <p:nvPr/>
        </p:nvGrpSpPr>
        <p:grpSpPr>
          <a:xfrm>
            <a:off x="7145116" y="5369926"/>
            <a:ext cx="1071192" cy="1000631"/>
            <a:chOff x="632722" y="3513594"/>
            <a:chExt cx="1092672" cy="1020696"/>
          </a:xfrm>
        </p:grpSpPr>
        <p:grpSp>
          <p:nvGrpSpPr>
            <p:cNvPr id="25" name="Group 24">
              <a:extLst>
                <a:ext uri="{FF2B5EF4-FFF2-40B4-BE49-F238E27FC236}">
                  <a16:creationId xmlns:a16="http://schemas.microsoft.com/office/drawing/2014/main" id="{D2E90A4A-BE51-47D5-ABD2-A849B4F4C935}"/>
                </a:ext>
              </a:extLst>
            </p:cNvPr>
            <p:cNvGrpSpPr/>
            <p:nvPr/>
          </p:nvGrpSpPr>
          <p:grpSpPr>
            <a:xfrm>
              <a:off x="632722" y="3513594"/>
              <a:ext cx="1092672" cy="1020696"/>
              <a:chOff x="9432245" y="820058"/>
              <a:chExt cx="1092672" cy="1020696"/>
            </a:xfrm>
          </p:grpSpPr>
          <p:sp>
            <p:nvSpPr>
              <p:cNvPr id="26" name="Rectangle: Rounded Corners 25">
                <a:extLst>
                  <a:ext uri="{FF2B5EF4-FFF2-40B4-BE49-F238E27FC236}">
                    <a16:creationId xmlns:a16="http://schemas.microsoft.com/office/drawing/2014/main" id="{4C89D1FC-1AE3-49AE-812B-110CEB6D818F}"/>
                  </a:ext>
                </a:extLst>
              </p:cNvPr>
              <p:cNvSpPr/>
              <p:nvPr/>
            </p:nvSpPr>
            <p:spPr bwMode="auto">
              <a:xfrm>
                <a:off x="9702074" y="1017911"/>
                <a:ext cx="822843" cy="822843"/>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27" name="Title 1">
                <a:extLst>
                  <a:ext uri="{FF2B5EF4-FFF2-40B4-BE49-F238E27FC236}">
                    <a16:creationId xmlns:a16="http://schemas.microsoft.com/office/drawing/2014/main" id="{E8F6FE56-2AE5-402D-B455-5848794EC837}"/>
                  </a:ext>
                </a:extLst>
              </p:cNvPr>
              <p:cNvSpPr txBox="1">
                <a:spLocks/>
              </p:cNvSpPr>
              <p:nvPr/>
            </p:nvSpPr>
            <p:spPr>
              <a:xfrm>
                <a:off x="9432245" y="82005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etcd</a:t>
                </a:r>
                <a:endPar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endParaRPr>
              </a:p>
            </p:txBody>
          </p:sp>
        </p:grpSp>
        <p:grpSp>
          <p:nvGrpSpPr>
            <p:cNvPr id="29" name="Group 28">
              <a:extLst>
                <a:ext uri="{FF2B5EF4-FFF2-40B4-BE49-F238E27FC236}">
                  <a16:creationId xmlns:a16="http://schemas.microsoft.com/office/drawing/2014/main" id="{D9F5BAC7-1F36-4A8F-B46F-C11E164F7EB1}"/>
                </a:ext>
              </a:extLst>
            </p:cNvPr>
            <p:cNvGrpSpPr/>
            <p:nvPr/>
          </p:nvGrpSpPr>
          <p:grpSpPr>
            <a:xfrm>
              <a:off x="1080753" y="3969394"/>
              <a:ext cx="500708" cy="306948"/>
              <a:chOff x="1161038" y="5383212"/>
              <a:chExt cx="614554" cy="376739"/>
            </a:xfrm>
          </p:grpSpPr>
          <p:pic>
            <p:nvPicPr>
              <p:cNvPr id="24" name="Picture 23">
                <a:extLst>
                  <a:ext uri="{FF2B5EF4-FFF2-40B4-BE49-F238E27FC236}">
                    <a16:creationId xmlns:a16="http://schemas.microsoft.com/office/drawing/2014/main" id="{84747BE9-72B5-43B2-AA00-5D9579481895}"/>
                  </a:ext>
                </a:extLst>
              </p:cNvPr>
              <p:cNvPicPr>
                <a:picLocks noChangeAspect="1"/>
              </p:cNvPicPr>
              <p:nvPr/>
            </p:nvPicPr>
            <p:blipFill>
              <a:blip r:embed="rId3"/>
              <a:stretch>
                <a:fillRect/>
              </a:stretch>
            </p:blipFill>
            <p:spPr>
              <a:xfrm>
                <a:off x="1161038" y="5383212"/>
                <a:ext cx="307277" cy="376739"/>
              </a:xfrm>
              <a:prstGeom prst="rect">
                <a:avLst/>
              </a:prstGeom>
            </p:spPr>
          </p:pic>
          <p:pic>
            <p:nvPicPr>
              <p:cNvPr id="28" name="Picture 27">
                <a:extLst>
                  <a:ext uri="{FF2B5EF4-FFF2-40B4-BE49-F238E27FC236}">
                    <a16:creationId xmlns:a16="http://schemas.microsoft.com/office/drawing/2014/main" id="{78EF035C-68B1-4726-868C-53A123359016}"/>
                  </a:ext>
                </a:extLst>
              </p:cNvPr>
              <p:cNvPicPr>
                <a:picLocks noChangeAspect="1"/>
              </p:cNvPicPr>
              <p:nvPr/>
            </p:nvPicPr>
            <p:blipFill>
              <a:blip r:embed="rId3"/>
              <a:stretch>
                <a:fillRect/>
              </a:stretch>
            </p:blipFill>
            <p:spPr>
              <a:xfrm>
                <a:off x="1468315" y="5383212"/>
                <a:ext cx="307277" cy="376739"/>
              </a:xfrm>
              <a:prstGeom prst="rect">
                <a:avLst/>
              </a:prstGeom>
            </p:spPr>
          </p:pic>
        </p:grpSp>
      </p:grpSp>
      <p:cxnSp>
        <p:nvCxnSpPr>
          <p:cNvPr id="32" name="Straight Arrow Connector 31">
            <a:extLst>
              <a:ext uri="{FF2B5EF4-FFF2-40B4-BE49-F238E27FC236}">
                <a16:creationId xmlns:a16="http://schemas.microsoft.com/office/drawing/2014/main" id="{A30E05BA-563F-4897-A696-8715BFD5D793}"/>
              </a:ext>
            </a:extLst>
          </p:cNvPr>
          <p:cNvCxnSpPr>
            <a:cxnSpLocks/>
          </p:cNvCxnSpPr>
          <p:nvPr/>
        </p:nvCxnSpPr>
        <p:spPr>
          <a:xfrm rot="5400000">
            <a:off x="5818761" y="2594573"/>
            <a:ext cx="699211"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itle 1">
            <a:extLst>
              <a:ext uri="{FF2B5EF4-FFF2-40B4-BE49-F238E27FC236}">
                <a16:creationId xmlns:a16="http://schemas.microsoft.com/office/drawing/2014/main" id="{7A2FC40B-95B2-429B-A8C7-6D62975581DA}"/>
              </a:ext>
            </a:extLst>
          </p:cNvPr>
          <p:cNvSpPr txBox="1">
            <a:spLocks/>
          </p:cNvSpPr>
          <p:nvPr/>
        </p:nvSpPr>
        <p:spPr>
          <a:xfrm>
            <a:off x="4376769" y="2461083"/>
            <a:ext cx="806668" cy="136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Master node</a:t>
            </a:r>
          </a:p>
        </p:txBody>
      </p:sp>
      <p:cxnSp>
        <p:nvCxnSpPr>
          <p:cNvPr id="34" name="Straight Arrow Connector 33">
            <a:extLst>
              <a:ext uri="{FF2B5EF4-FFF2-40B4-BE49-F238E27FC236}">
                <a16:creationId xmlns:a16="http://schemas.microsoft.com/office/drawing/2014/main" id="{9CB86B41-EDB4-42F4-8883-76C87EBABC90}"/>
              </a:ext>
            </a:extLst>
          </p:cNvPr>
          <p:cNvCxnSpPr>
            <a:cxnSpLocks/>
          </p:cNvCxnSpPr>
          <p:nvPr/>
        </p:nvCxnSpPr>
        <p:spPr>
          <a:xfrm rot="16200000" flipV="1">
            <a:off x="5751989" y="3899410"/>
            <a:ext cx="286856"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29B9223-87A7-4005-B1E6-4469ABF2269F}"/>
              </a:ext>
            </a:extLst>
          </p:cNvPr>
          <p:cNvCxnSpPr>
            <a:cxnSpLocks/>
          </p:cNvCxnSpPr>
          <p:nvPr/>
        </p:nvCxnSpPr>
        <p:spPr>
          <a:xfrm rot="16200000" flipV="1">
            <a:off x="6315128" y="3899410"/>
            <a:ext cx="286856"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0B564E8-5248-4E0B-AF43-E7B11BB510B2}"/>
              </a:ext>
            </a:extLst>
          </p:cNvPr>
          <p:cNvCxnSpPr>
            <a:cxnSpLocks/>
          </p:cNvCxnSpPr>
          <p:nvPr/>
        </p:nvCxnSpPr>
        <p:spPr>
          <a:xfrm rot="5400000" flipV="1">
            <a:off x="6089717" y="3831707"/>
            <a:ext cx="2241062" cy="1254995"/>
          </a:xfrm>
          <a:prstGeom prst="bentConnector3">
            <a:avLst>
              <a:gd name="adj1" fmla="val 251"/>
            </a:avLst>
          </a:prstGeom>
          <a:ln w="12700">
            <a:solidFill>
              <a:srgbClr val="D2D2D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DB8FC30D-3E8D-4AB8-888A-9FF01F6B5CBB}"/>
              </a:ext>
            </a:extLst>
          </p:cNvPr>
          <p:cNvCxnSpPr>
            <a:cxnSpLocks/>
          </p:cNvCxnSpPr>
          <p:nvPr/>
        </p:nvCxnSpPr>
        <p:spPr>
          <a:xfrm rot="10800000" flipV="1">
            <a:off x="6582750" y="2654393"/>
            <a:ext cx="2330705" cy="537855"/>
          </a:xfrm>
          <a:prstGeom prst="bentConnector3">
            <a:avLst>
              <a:gd name="adj1" fmla="val 24090"/>
            </a:avLst>
          </a:prstGeom>
          <a:ln w="127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itle 1">
            <a:extLst>
              <a:ext uri="{FF2B5EF4-FFF2-40B4-BE49-F238E27FC236}">
                <a16:creationId xmlns:a16="http://schemas.microsoft.com/office/drawing/2014/main" id="{042D85AE-A440-4559-88F6-E87F2D7CDA8E}"/>
              </a:ext>
            </a:extLst>
          </p:cNvPr>
          <p:cNvSpPr txBox="1">
            <a:spLocks/>
          </p:cNvSpPr>
          <p:nvPr/>
        </p:nvSpPr>
        <p:spPr>
          <a:xfrm>
            <a:off x="8752283" y="2140939"/>
            <a:ext cx="806668" cy="136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Worker node</a:t>
            </a:r>
          </a:p>
        </p:txBody>
      </p:sp>
      <p:grpSp>
        <p:nvGrpSpPr>
          <p:cNvPr id="40" name="Group 39">
            <a:extLst>
              <a:ext uri="{FF2B5EF4-FFF2-40B4-BE49-F238E27FC236}">
                <a16:creationId xmlns:a16="http://schemas.microsoft.com/office/drawing/2014/main" id="{94E86101-C20B-45D6-A862-05188707E2DA}"/>
              </a:ext>
            </a:extLst>
          </p:cNvPr>
          <p:cNvGrpSpPr/>
          <p:nvPr/>
        </p:nvGrpSpPr>
        <p:grpSpPr>
          <a:xfrm>
            <a:off x="8909847" y="2482793"/>
            <a:ext cx="806668" cy="296801"/>
            <a:chOff x="9702074" y="1427318"/>
            <a:chExt cx="822843" cy="302752"/>
          </a:xfrm>
        </p:grpSpPr>
        <p:sp>
          <p:nvSpPr>
            <p:cNvPr id="41" name="Rectangle: Rounded Corners 40">
              <a:extLst>
                <a:ext uri="{FF2B5EF4-FFF2-40B4-BE49-F238E27FC236}">
                  <a16:creationId xmlns:a16="http://schemas.microsoft.com/office/drawing/2014/main" id="{3F5E0459-B27B-4CF3-BF16-00E32E2E0AF8}"/>
                </a:ext>
              </a:extLst>
            </p:cNvPr>
            <p:cNvSpPr/>
            <p:nvPr/>
          </p:nvSpPr>
          <p:spPr bwMode="auto">
            <a:xfrm>
              <a:off x="9702074" y="1427318"/>
              <a:ext cx="822843" cy="302752"/>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42" name="Title 1">
              <a:extLst>
                <a:ext uri="{FF2B5EF4-FFF2-40B4-BE49-F238E27FC236}">
                  <a16:creationId xmlns:a16="http://schemas.microsoft.com/office/drawing/2014/main" id="{999E2028-75D5-40D1-B7C9-07C54724C6E6}"/>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kubelet</a:t>
              </a:r>
              <a:endPar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endParaRPr>
            </a:p>
          </p:txBody>
        </p:sp>
      </p:grpSp>
      <p:grpSp>
        <p:nvGrpSpPr>
          <p:cNvPr id="43" name="Group 42">
            <a:extLst>
              <a:ext uri="{FF2B5EF4-FFF2-40B4-BE49-F238E27FC236}">
                <a16:creationId xmlns:a16="http://schemas.microsoft.com/office/drawing/2014/main" id="{03EF8978-3952-46F6-B191-258CF0F54FDA}"/>
              </a:ext>
            </a:extLst>
          </p:cNvPr>
          <p:cNvGrpSpPr/>
          <p:nvPr/>
        </p:nvGrpSpPr>
        <p:grpSpPr>
          <a:xfrm>
            <a:off x="9876410" y="2487504"/>
            <a:ext cx="806668" cy="296801"/>
            <a:chOff x="9702074" y="1427318"/>
            <a:chExt cx="822843" cy="302752"/>
          </a:xfrm>
        </p:grpSpPr>
        <p:sp>
          <p:nvSpPr>
            <p:cNvPr id="44" name="Rectangle: Rounded Corners 43">
              <a:extLst>
                <a:ext uri="{FF2B5EF4-FFF2-40B4-BE49-F238E27FC236}">
                  <a16:creationId xmlns:a16="http://schemas.microsoft.com/office/drawing/2014/main" id="{251F8A86-3823-467E-AF57-BC5085652DF4}"/>
                </a:ext>
              </a:extLst>
            </p:cNvPr>
            <p:cNvSpPr/>
            <p:nvPr/>
          </p:nvSpPr>
          <p:spPr bwMode="auto">
            <a:xfrm>
              <a:off x="9702074" y="1427318"/>
              <a:ext cx="822843" cy="302752"/>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45" name="Title 1">
              <a:extLst>
                <a:ext uri="{FF2B5EF4-FFF2-40B4-BE49-F238E27FC236}">
                  <a16:creationId xmlns:a16="http://schemas.microsoft.com/office/drawing/2014/main" id="{83900543-A161-4F7F-B50C-305117639716}"/>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a:t>
              </a: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-proxy</a:t>
              </a:r>
            </a:p>
          </p:txBody>
        </p:sp>
      </p:grpSp>
      <p:cxnSp>
        <p:nvCxnSpPr>
          <p:cNvPr id="46" name="Straight Arrow Connector 45">
            <a:extLst>
              <a:ext uri="{FF2B5EF4-FFF2-40B4-BE49-F238E27FC236}">
                <a16:creationId xmlns:a16="http://schemas.microsoft.com/office/drawing/2014/main" id="{AE2E287A-FF14-4BC2-946B-A6F999D30548}"/>
              </a:ext>
            </a:extLst>
          </p:cNvPr>
          <p:cNvCxnSpPr>
            <a:cxnSpLocks/>
            <a:stCxn id="11" idx="2"/>
          </p:cNvCxnSpPr>
          <p:nvPr/>
        </p:nvCxnSpPr>
        <p:spPr>
          <a:xfrm>
            <a:off x="10279744" y="2200439"/>
            <a:ext cx="0" cy="282355"/>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381A5808-A9A8-49E9-96D8-89DAC0910812}"/>
              </a:ext>
            </a:extLst>
          </p:cNvPr>
          <p:cNvGrpSpPr/>
          <p:nvPr/>
        </p:nvGrpSpPr>
        <p:grpSpPr>
          <a:xfrm>
            <a:off x="8896262" y="3004413"/>
            <a:ext cx="940767" cy="930329"/>
            <a:chOff x="9864204" y="3453387"/>
            <a:chExt cx="959631" cy="948984"/>
          </a:xfrm>
        </p:grpSpPr>
        <p:sp>
          <p:nvSpPr>
            <p:cNvPr id="48" name="Rectangle: Rounded Corners 47">
              <a:extLst>
                <a:ext uri="{FF2B5EF4-FFF2-40B4-BE49-F238E27FC236}">
                  <a16:creationId xmlns:a16="http://schemas.microsoft.com/office/drawing/2014/main" id="{0B027F53-61D7-4BE1-8B3B-36F6F074B350}"/>
                </a:ext>
              </a:extLst>
            </p:cNvPr>
            <p:cNvSpPr/>
            <p:nvPr/>
          </p:nvSpPr>
          <p:spPr bwMode="auto">
            <a:xfrm>
              <a:off x="9879026" y="3662764"/>
              <a:ext cx="926179" cy="739607"/>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49" name="Title 1">
              <a:extLst>
                <a:ext uri="{FF2B5EF4-FFF2-40B4-BE49-F238E27FC236}">
                  <a16:creationId xmlns:a16="http://schemas.microsoft.com/office/drawing/2014/main" id="{75587894-0867-424C-A67D-91B802CEA4ED}"/>
                </a:ext>
              </a:extLst>
            </p:cNvPr>
            <p:cNvSpPr txBox="1">
              <a:spLocks/>
            </p:cNvSpPr>
            <p:nvPr/>
          </p:nvSpPr>
          <p:spPr>
            <a:xfrm>
              <a:off x="9906273" y="3453387"/>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Pod</a:t>
              </a:r>
            </a:p>
          </p:txBody>
        </p:sp>
        <p:grpSp>
          <p:nvGrpSpPr>
            <p:cNvPr id="59" name="Group 58">
              <a:extLst>
                <a:ext uri="{FF2B5EF4-FFF2-40B4-BE49-F238E27FC236}">
                  <a16:creationId xmlns:a16="http://schemas.microsoft.com/office/drawing/2014/main" id="{ED938D4A-A2D3-4FFE-9BCB-E3499525E15A}"/>
                </a:ext>
              </a:extLst>
            </p:cNvPr>
            <p:cNvGrpSpPr/>
            <p:nvPr/>
          </p:nvGrpSpPr>
          <p:grpSpPr>
            <a:xfrm>
              <a:off x="9864204" y="3796579"/>
              <a:ext cx="959631" cy="500815"/>
              <a:chOff x="10275824" y="2583205"/>
              <a:chExt cx="959631" cy="500815"/>
            </a:xfrm>
          </p:grpSpPr>
          <p:grpSp>
            <p:nvGrpSpPr>
              <p:cNvPr id="56" name="Group 55">
                <a:extLst>
                  <a:ext uri="{FF2B5EF4-FFF2-40B4-BE49-F238E27FC236}">
                    <a16:creationId xmlns:a16="http://schemas.microsoft.com/office/drawing/2014/main" id="{6FF46C9B-A788-473B-B45B-AEFCFB4F25F3}"/>
                  </a:ext>
                </a:extLst>
              </p:cNvPr>
              <p:cNvGrpSpPr/>
              <p:nvPr/>
            </p:nvGrpSpPr>
            <p:grpSpPr>
              <a:xfrm>
                <a:off x="10275824" y="2583205"/>
                <a:ext cx="822843" cy="302752"/>
                <a:chOff x="9702074" y="1427318"/>
                <a:chExt cx="822843" cy="302752"/>
              </a:xfrm>
            </p:grpSpPr>
            <p:sp>
              <p:nvSpPr>
                <p:cNvPr id="57" name="Rectangle: Rounded Corners 56">
                  <a:extLst>
                    <a:ext uri="{FF2B5EF4-FFF2-40B4-BE49-F238E27FC236}">
                      <a16:creationId xmlns:a16="http://schemas.microsoft.com/office/drawing/2014/main" id="{7E1C60D2-392D-4B3A-A6E4-CBADA3E31335}"/>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58" name="Title 1">
                  <a:extLst>
                    <a:ext uri="{FF2B5EF4-FFF2-40B4-BE49-F238E27FC236}">
                      <a16:creationId xmlns:a16="http://schemas.microsoft.com/office/drawing/2014/main" id="{5EA70287-9F09-43E2-BCBB-4F9073556484}"/>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nvGrpSpPr>
              <p:cNvPr id="53" name="Group 52">
                <a:extLst>
                  <a:ext uri="{FF2B5EF4-FFF2-40B4-BE49-F238E27FC236}">
                    <a16:creationId xmlns:a16="http://schemas.microsoft.com/office/drawing/2014/main" id="{CF2D18EE-4BB3-41DA-8239-A6F3888561D2}"/>
                  </a:ext>
                </a:extLst>
              </p:cNvPr>
              <p:cNvGrpSpPr/>
              <p:nvPr/>
            </p:nvGrpSpPr>
            <p:grpSpPr>
              <a:xfrm>
                <a:off x="10342115" y="2685146"/>
                <a:ext cx="822843" cy="302752"/>
                <a:chOff x="9702074" y="1427318"/>
                <a:chExt cx="822843" cy="302752"/>
              </a:xfrm>
            </p:grpSpPr>
            <p:sp>
              <p:nvSpPr>
                <p:cNvPr id="54" name="Rectangle: Rounded Corners 53">
                  <a:extLst>
                    <a:ext uri="{FF2B5EF4-FFF2-40B4-BE49-F238E27FC236}">
                      <a16:creationId xmlns:a16="http://schemas.microsoft.com/office/drawing/2014/main" id="{8736EE9B-5879-4E2C-966F-582D2B93711C}"/>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55" name="Title 1">
                  <a:extLst>
                    <a:ext uri="{FF2B5EF4-FFF2-40B4-BE49-F238E27FC236}">
                      <a16:creationId xmlns:a16="http://schemas.microsoft.com/office/drawing/2014/main" id="{57CD3368-CB1E-4626-A1B1-C75920D088DF}"/>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nvGrpSpPr>
              <p:cNvPr id="50" name="Group 49">
                <a:extLst>
                  <a:ext uri="{FF2B5EF4-FFF2-40B4-BE49-F238E27FC236}">
                    <a16:creationId xmlns:a16="http://schemas.microsoft.com/office/drawing/2014/main" id="{3152F900-EE59-45C5-A96A-DE44ED8E9D6E}"/>
                  </a:ext>
                </a:extLst>
              </p:cNvPr>
              <p:cNvGrpSpPr/>
              <p:nvPr/>
            </p:nvGrpSpPr>
            <p:grpSpPr>
              <a:xfrm>
                <a:off x="10412612" y="2781268"/>
                <a:ext cx="822843" cy="302752"/>
                <a:chOff x="9702074" y="1427318"/>
                <a:chExt cx="822843" cy="302752"/>
              </a:xfrm>
            </p:grpSpPr>
            <p:sp>
              <p:nvSpPr>
                <p:cNvPr id="51" name="Rectangle: Rounded Corners 50">
                  <a:extLst>
                    <a:ext uri="{FF2B5EF4-FFF2-40B4-BE49-F238E27FC236}">
                      <a16:creationId xmlns:a16="http://schemas.microsoft.com/office/drawing/2014/main" id="{E3FD50A6-93BB-49A8-A732-48A6A8ECC482}"/>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52" name="Title 1">
                  <a:extLst>
                    <a:ext uri="{FF2B5EF4-FFF2-40B4-BE49-F238E27FC236}">
                      <a16:creationId xmlns:a16="http://schemas.microsoft.com/office/drawing/2014/main" id="{01CCB533-6A9F-470D-900A-9FDC2EA0CBE3}"/>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grpSp>
      <p:grpSp>
        <p:nvGrpSpPr>
          <p:cNvPr id="61" name="Group 60">
            <a:extLst>
              <a:ext uri="{FF2B5EF4-FFF2-40B4-BE49-F238E27FC236}">
                <a16:creationId xmlns:a16="http://schemas.microsoft.com/office/drawing/2014/main" id="{4727A7F5-F8B1-4E87-8A44-434B28CAA139}"/>
              </a:ext>
            </a:extLst>
          </p:cNvPr>
          <p:cNvGrpSpPr/>
          <p:nvPr/>
        </p:nvGrpSpPr>
        <p:grpSpPr>
          <a:xfrm>
            <a:off x="9970885" y="3000213"/>
            <a:ext cx="940767" cy="930329"/>
            <a:chOff x="9864204" y="3453387"/>
            <a:chExt cx="959631" cy="948984"/>
          </a:xfrm>
        </p:grpSpPr>
        <p:sp>
          <p:nvSpPr>
            <p:cNvPr id="62" name="Rectangle: Rounded Corners 61">
              <a:extLst>
                <a:ext uri="{FF2B5EF4-FFF2-40B4-BE49-F238E27FC236}">
                  <a16:creationId xmlns:a16="http://schemas.microsoft.com/office/drawing/2014/main" id="{20F5D39B-2EB2-4D22-A4DF-B310E16487E2}"/>
                </a:ext>
              </a:extLst>
            </p:cNvPr>
            <p:cNvSpPr/>
            <p:nvPr/>
          </p:nvSpPr>
          <p:spPr bwMode="auto">
            <a:xfrm>
              <a:off x="9879026" y="3662764"/>
              <a:ext cx="926179" cy="739607"/>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63" name="Title 1">
              <a:extLst>
                <a:ext uri="{FF2B5EF4-FFF2-40B4-BE49-F238E27FC236}">
                  <a16:creationId xmlns:a16="http://schemas.microsoft.com/office/drawing/2014/main" id="{E754871B-47FA-42BC-BD6D-EA2F91C1F35F}"/>
                </a:ext>
              </a:extLst>
            </p:cNvPr>
            <p:cNvSpPr txBox="1">
              <a:spLocks/>
            </p:cNvSpPr>
            <p:nvPr/>
          </p:nvSpPr>
          <p:spPr>
            <a:xfrm>
              <a:off x="9906273" y="3453387"/>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Pod</a:t>
              </a:r>
            </a:p>
          </p:txBody>
        </p:sp>
        <p:grpSp>
          <p:nvGrpSpPr>
            <p:cNvPr id="64" name="Group 63">
              <a:extLst>
                <a:ext uri="{FF2B5EF4-FFF2-40B4-BE49-F238E27FC236}">
                  <a16:creationId xmlns:a16="http://schemas.microsoft.com/office/drawing/2014/main" id="{3F03165A-EBF3-42CB-8DBB-6FE8965CEF59}"/>
                </a:ext>
              </a:extLst>
            </p:cNvPr>
            <p:cNvGrpSpPr/>
            <p:nvPr/>
          </p:nvGrpSpPr>
          <p:grpSpPr>
            <a:xfrm>
              <a:off x="9864204" y="3796579"/>
              <a:ext cx="959631" cy="500815"/>
              <a:chOff x="10275824" y="2583205"/>
              <a:chExt cx="959631" cy="500815"/>
            </a:xfrm>
          </p:grpSpPr>
          <p:grpSp>
            <p:nvGrpSpPr>
              <p:cNvPr id="65" name="Group 64">
                <a:extLst>
                  <a:ext uri="{FF2B5EF4-FFF2-40B4-BE49-F238E27FC236}">
                    <a16:creationId xmlns:a16="http://schemas.microsoft.com/office/drawing/2014/main" id="{FE1AB026-6380-436C-B40B-3F20965306F8}"/>
                  </a:ext>
                </a:extLst>
              </p:cNvPr>
              <p:cNvGrpSpPr/>
              <p:nvPr/>
            </p:nvGrpSpPr>
            <p:grpSpPr>
              <a:xfrm>
                <a:off x="10275824" y="2583205"/>
                <a:ext cx="822843" cy="302752"/>
                <a:chOff x="9702074" y="1427318"/>
                <a:chExt cx="822843" cy="302752"/>
              </a:xfrm>
            </p:grpSpPr>
            <p:sp>
              <p:nvSpPr>
                <p:cNvPr id="72" name="Rectangle: Rounded Corners 71">
                  <a:extLst>
                    <a:ext uri="{FF2B5EF4-FFF2-40B4-BE49-F238E27FC236}">
                      <a16:creationId xmlns:a16="http://schemas.microsoft.com/office/drawing/2014/main" id="{5330600C-16A8-471B-A66E-62D4350F9D91}"/>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73" name="Title 1">
                  <a:extLst>
                    <a:ext uri="{FF2B5EF4-FFF2-40B4-BE49-F238E27FC236}">
                      <a16:creationId xmlns:a16="http://schemas.microsoft.com/office/drawing/2014/main" id="{56910F9E-0E3C-45F5-AB0F-70C373E86A3C}"/>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nvGrpSpPr>
              <p:cNvPr id="66" name="Group 65">
                <a:extLst>
                  <a:ext uri="{FF2B5EF4-FFF2-40B4-BE49-F238E27FC236}">
                    <a16:creationId xmlns:a16="http://schemas.microsoft.com/office/drawing/2014/main" id="{159ECD55-5D3E-4DA6-9C00-DFD5ED6A5C0B}"/>
                  </a:ext>
                </a:extLst>
              </p:cNvPr>
              <p:cNvGrpSpPr/>
              <p:nvPr/>
            </p:nvGrpSpPr>
            <p:grpSpPr>
              <a:xfrm>
                <a:off x="10342115" y="2685146"/>
                <a:ext cx="822843" cy="302752"/>
                <a:chOff x="9702074" y="1427318"/>
                <a:chExt cx="822843" cy="302752"/>
              </a:xfrm>
            </p:grpSpPr>
            <p:sp>
              <p:nvSpPr>
                <p:cNvPr id="70" name="Rectangle: Rounded Corners 69">
                  <a:extLst>
                    <a:ext uri="{FF2B5EF4-FFF2-40B4-BE49-F238E27FC236}">
                      <a16:creationId xmlns:a16="http://schemas.microsoft.com/office/drawing/2014/main" id="{8AA2CCC1-5F46-4D27-A444-F6621A1E8CBA}"/>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71" name="Title 1">
                  <a:extLst>
                    <a:ext uri="{FF2B5EF4-FFF2-40B4-BE49-F238E27FC236}">
                      <a16:creationId xmlns:a16="http://schemas.microsoft.com/office/drawing/2014/main" id="{E34CE4F4-43D0-4891-8780-5E3968E231FC}"/>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nvGrpSpPr>
              <p:cNvPr id="67" name="Group 66">
                <a:extLst>
                  <a:ext uri="{FF2B5EF4-FFF2-40B4-BE49-F238E27FC236}">
                    <a16:creationId xmlns:a16="http://schemas.microsoft.com/office/drawing/2014/main" id="{54A719AF-A966-4C42-AEBD-D6CAAB5985AE}"/>
                  </a:ext>
                </a:extLst>
              </p:cNvPr>
              <p:cNvGrpSpPr/>
              <p:nvPr/>
            </p:nvGrpSpPr>
            <p:grpSpPr>
              <a:xfrm>
                <a:off x="10412612" y="2781268"/>
                <a:ext cx="822843" cy="302752"/>
                <a:chOff x="9702074" y="1427318"/>
                <a:chExt cx="822843" cy="302752"/>
              </a:xfrm>
            </p:grpSpPr>
            <p:sp>
              <p:nvSpPr>
                <p:cNvPr id="68" name="Rectangle: Rounded Corners 67">
                  <a:extLst>
                    <a:ext uri="{FF2B5EF4-FFF2-40B4-BE49-F238E27FC236}">
                      <a16:creationId xmlns:a16="http://schemas.microsoft.com/office/drawing/2014/main" id="{0C735FAE-C016-445D-9FC4-7B363BAA223B}"/>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69" name="Title 1">
                  <a:extLst>
                    <a:ext uri="{FF2B5EF4-FFF2-40B4-BE49-F238E27FC236}">
                      <a16:creationId xmlns:a16="http://schemas.microsoft.com/office/drawing/2014/main" id="{1170E60C-E414-4D59-A174-F9B9D91ACF02}"/>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grpSp>
      <p:cxnSp>
        <p:nvCxnSpPr>
          <p:cNvPr id="77" name="Straight Arrow Connector 76">
            <a:extLst>
              <a:ext uri="{FF2B5EF4-FFF2-40B4-BE49-F238E27FC236}">
                <a16:creationId xmlns:a16="http://schemas.microsoft.com/office/drawing/2014/main" id="{76742E67-B3CA-4905-9A61-0D4AF605A349}"/>
              </a:ext>
            </a:extLst>
          </p:cNvPr>
          <p:cNvCxnSpPr>
            <a:cxnSpLocks/>
          </p:cNvCxnSpPr>
          <p:nvPr/>
        </p:nvCxnSpPr>
        <p:spPr>
          <a:xfrm rot="5400000">
            <a:off x="8962676" y="3047209"/>
            <a:ext cx="555783"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5D54692-70DA-4CDD-B246-F5DABAB14499}"/>
              </a:ext>
            </a:extLst>
          </p:cNvPr>
          <p:cNvCxnSpPr>
            <a:cxnSpLocks/>
          </p:cNvCxnSpPr>
          <p:nvPr/>
        </p:nvCxnSpPr>
        <p:spPr>
          <a:xfrm>
            <a:off x="10415460" y="2777352"/>
            <a:ext cx="0" cy="414896"/>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F620A047-B0A3-4498-8936-4F676BA9EF82}"/>
              </a:ext>
            </a:extLst>
          </p:cNvPr>
          <p:cNvSpPr txBox="1">
            <a:spLocks/>
          </p:cNvSpPr>
          <p:nvPr/>
        </p:nvSpPr>
        <p:spPr>
          <a:xfrm>
            <a:off x="10760746" y="2972929"/>
            <a:ext cx="456274" cy="154015"/>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cxnSp>
        <p:nvCxnSpPr>
          <p:cNvPr id="81" name="Straight Arrow Connector 80">
            <a:extLst>
              <a:ext uri="{FF2B5EF4-FFF2-40B4-BE49-F238E27FC236}">
                <a16:creationId xmlns:a16="http://schemas.microsoft.com/office/drawing/2014/main" id="{58D4EB52-E340-4A66-AED6-3964AA53B8B3}"/>
              </a:ext>
            </a:extLst>
          </p:cNvPr>
          <p:cNvCxnSpPr>
            <a:cxnSpLocks/>
            <a:endCxn id="48" idx="0"/>
          </p:cNvCxnSpPr>
          <p:nvPr/>
        </p:nvCxnSpPr>
        <p:spPr>
          <a:xfrm flipH="1">
            <a:off x="9364779" y="2784305"/>
            <a:ext cx="986840" cy="425369"/>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D8214D3-05B6-41DE-BB9F-2579EABAC416}"/>
              </a:ext>
            </a:extLst>
          </p:cNvPr>
          <p:cNvCxnSpPr>
            <a:cxnSpLocks/>
          </p:cNvCxnSpPr>
          <p:nvPr/>
        </p:nvCxnSpPr>
        <p:spPr>
          <a:xfrm>
            <a:off x="9310452" y="2760588"/>
            <a:ext cx="986840" cy="425369"/>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FF83EEE9-CCE1-49BA-AF92-FDB073D589CE}"/>
              </a:ext>
            </a:extLst>
          </p:cNvPr>
          <p:cNvCxnSpPr>
            <a:cxnSpLocks/>
          </p:cNvCxnSpPr>
          <p:nvPr/>
        </p:nvCxnSpPr>
        <p:spPr>
          <a:xfrm rot="10800000">
            <a:off x="6582751" y="3503276"/>
            <a:ext cx="2330705" cy="1344637"/>
          </a:xfrm>
          <a:prstGeom prst="bentConnector3">
            <a:avLst>
              <a:gd name="adj1" fmla="val 21584"/>
            </a:avLst>
          </a:prstGeom>
          <a:ln w="12700">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C3F1E4CE-5934-46AD-9720-C4318FEDEFE6}"/>
              </a:ext>
            </a:extLst>
          </p:cNvPr>
          <p:cNvSpPr/>
          <p:nvPr/>
        </p:nvSpPr>
        <p:spPr bwMode="auto">
          <a:xfrm>
            <a:off x="8710506" y="4572054"/>
            <a:ext cx="2577500" cy="1800252"/>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90" name="Rectangle: Rounded Corners 89">
            <a:extLst>
              <a:ext uri="{FF2B5EF4-FFF2-40B4-BE49-F238E27FC236}">
                <a16:creationId xmlns:a16="http://schemas.microsoft.com/office/drawing/2014/main" id="{D3A0DD96-15F2-466D-A04E-BF6CBA374B5C}"/>
              </a:ext>
            </a:extLst>
          </p:cNvPr>
          <p:cNvSpPr/>
          <p:nvPr/>
        </p:nvSpPr>
        <p:spPr bwMode="auto">
          <a:xfrm>
            <a:off x="8815205" y="5187604"/>
            <a:ext cx="2367012" cy="1080560"/>
          </a:xfrm>
          <a:prstGeom prst="roundRect">
            <a:avLst>
              <a:gd name="adj" fmla="val 3125"/>
            </a:avLst>
          </a:prstGeom>
          <a:solidFill>
            <a:schemeClr val="accent1">
              <a:alpha val="5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91" name="Title 1">
            <a:extLst>
              <a:ext uri="{FF2B5EF4-FFF2-40B4-BE49-F238E27FC236}">
                <a16:creationId xmlns:a16="http://schemas.microsoft.com/office/drawing/2014/main" id="{C68A7B14-449B-42FD-B15D-1DC9ED6788B7}"/>
              </a:ext>
            </a:extLst>
          </p:cNvPr>
          <p:cNvSpPr txBox="1">
            <a:spLocks/>
          </p:cNvSpPr>
          <p:nvPr/>
        </p:nvSpPr>
        <p:spPr>
          <a:xfrm>
            <a:off x="8752283" y="4366793"/>
            <a:ext cx="806668" cy="136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Worker node</a:t>
            </a:r>
          </a:p>
        </p:txBody>
      </p:sp>
      <p:grpSp>
        <p:nvGrpSpPr>
          <p:cNvPr id="92" name="Group 91">
            <a:extLst>
              <a:ext uri="{FF2B5EF4-FFF2-40B4-BE49-F238E27FC236}">
                <a16:creationId xmlns:a16="http://schemas.microsoft.com/office/drawing/2014/main" id="{4EBB5A26-7298-4A83-9F0E-6F5FB3B299C9}"/>
              </a:ext>
            </a:extLst>
          </p:cNvPr>
          <p:cNvGrpSpPr/>
          <p:nvPr/>
        </p:nvGrpSpPr>
        <p:grpSpPr>
          <a:xfrm>
            <a:off x="8909847" y="4708647"/>
            <a:ext cx="806668" cy="296801"/>
            <a:chOff x="9702074" y="1427318"/>
            <a:chExt cx="822843" cy="302752"/>
          </a:xfrm>
        </p:grpSpPr>
        <p:sp>
          <p:nvSpPr>
            <p:cNvPr id="93" name="Rectangle: Rounded Corners 92">
              <a:extLst>
                <a:ext uri="{FF2B5EF4-FFF2-40B4-BE49-F238E27FC236}">
                  <a16:creationId xmlns:a16="http://schemas.microsoft.com/office/drawing/2014/main" id="{23D8AEC3-0862-4677-AA2B-323087219250}"/>
                </a:ext>
              </a:extLst>
            </p:cNvPr>
            <p:cNvSpPr/>
            <p:nvPr/>
          </p:nvSpPr>
          <p:spPr bwMode="auto">
            <a:xfrm>
              <a:off x="9702074" y="1427318"/>
              <a:ext cx="822843" cy="302752"/>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94" name="Title 1">
              <a:extLst>
                <a:ext uri="{FF2B5EF4-FFF2-40B4-BE49-F238E27FC236}">
                  <a16:creationId xmlns:a16="http://schemas.microsoft.com/office/drawing/2014/main" id="{E74B6C0C-61AC-425C-BF8D-6DB3030F6897}"/>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kubelet</a:t>
              </a:r>
              <a:endPar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endParaRPr>
            </a:p>
          </p:txBody>
        </p:sp>
      </p:grpSp>
      <p:grpSp>
        <p:nvGrpSpPr>
          <p:cNvPr id="95" name="Group 94">
            <a:extLst>
              <a:ext uri="{FF2B5EF4-FFF2-40B4-BE49-F238E27FC236}">
                <a16:creationId xmlns:a16="http://schemas.microsoft.com/office/drawing/2014/main" id="{493EBDA0-6CEE-4A24-BB13-F0DD2C1922EF}"/>
              </a:ext>
            </a:extLst>
          </p:cNvPr>
          <p:cNvGrpSpPr/>
          <p:nvPr/>
        </p:nvGrpSpPr>
        <p:grpSpPr>
          <a:xfrm>
            <a:off x="9876410" y="4713358"/>
            <a:ext cx="806668" cy="296801"/>
            <a:chOff x="9702074" y="1427318"/>
            <a:chExt cx="822843" cy="302752"/>
          </a:xfrm>
        </p:grpSpPr>
        <p:sp>
          <p:nvSpPr>
            <p:cNvPr id="96" name="Rectangle: Rounded Corners 95">
              <a:extLst>
                <a:ext uri="{FF2B5EF4-FFF2-40B4-BE49-F238E27FC236}">
                  <a16:creationId xmlns:a16="http://schemas.microsoft.com/office/drawing/2014/main" id="{6714E482-6439-4A3C-9BB3-EEEDB891259C}"/>
                </a:ext>
              </a:extLst>
            </p:cNvPr>
            <p:cNvSpPr/>
            <p:nvPr/>
          </p:nvSpPr>
          <p:spPr bwMode="auto">
            <a:xfrm>
              <a:off x="9702074" y="1427318"/>
              <a:ext cx="822843" cy="302752"/>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97" name="Title 1">
              <a:extLst>
                <a:ext uri="{FF2B5EF4-FFF2-40B4-BE49-F238E27FC236}">
                  <a16:creationId xmlns:a16="http://schemas.microsoft.com/office/drawing/2014/main" id="{29989240-9456-4565-93D1-02D548978035}"/>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a:t>
              </a: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-proxy</a:t>
              </a:r>
            </a:p>
          </p:txBody>
        </p:sp>
      </p:grpSp>
      <p:grpSp>
        <p:nvGrpSpPr>
          <p:cNvPr id="98" name="Group 97">
            <a:extLst>
              <a:ext uri="{FF2B5EF4-FFF2-40B4-BE49-F238E27FC236}">
                <a16:creationId xmlns:a16="http://schemas.microsoft.com/office/drawing/2014/main" id="{A1EC9C9D-9153-4780-81CC-B3D3CC2B2485}"/>
              </a:ext>
            </a:extLst>
          </p:cNvPr>
          <p:cNvGrpSpPr/>
          <p:nvPr/>
        </p:nvGrpSpPr>
        <p:grpSpPr>
          <a:xfrm>
            <a:off x="8896262" y="5230267"/>
            <a:ext cx="940767" cy="930329"/>
            <a:chOff x="9864204" y="3453387"/>
            <a:chExt cx="959631" cy="948984"/>
          </a:xfrm>
        </p:grpSpPr>
        <p:sp>
          <p:nvSpPr>
            <p:cNvPr id="99" name="Rectangle: Rounded Corners 98">
              <a:extLst>
                <a:ext uri="{FF2B5EF4-FFF2-40B4-BE49-F238E27FC236}">
                  <a16:creationId xmlns:a16="http://schemas.microsoft.com/office/drawing/2014/main" id="{94BE0ED8-FE8B-413C-8B7E-F04B20535884}"/>
                </a:ext>
              </a:extLst>
            </p:cNvPr>
            <p:cNvSpPr/>
            <p:nvPr/>
          </p:nvSpPr>
          <p:spPr bwMode="auto">
            <a:xfrm>
              <a:off x="9879026" y="3662764"/>
              <a:ext cx="926179" cy="739607"/>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00" name="Title 1">
              <a:extLst>
                <a:ext uri="{FF2B5EF4-FFF2-40B4-BE49-F238E27FC236}">
                  <a16:creationId xmlns:a16="http://schemas.microsoft.com/office/drawing/2014/main" id="{38E84B3C-7C72-44A5-BFB7-A6B3A4B5331D}"/>
                </a:ext>
              </a:extLst>
            </p:cNvPr>
            <p:cNvSpPr txBox="1">
              <a:spLocks/>
            </p:cNvSpPr>
            <p:nvPr/>
          </p:nvSpPr>
          <p:spPr>
            <a:xfrm>
              <a:off x="9906273" y="3453387"/>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Pod</a:t>
              </a:r>
            </a:p>
          </p:txBody>
        </p:sp>
        <p:grpSp>
          <p:nvGrpSpPr>
            <p:cNvPr id="101" name="Group 100">
              <a:extLst>
                <a:ext uri="{FF2B5EF4-FFF2-40B4-BE49-F238E27FC236}">
                  <a16:creationId xmlns:a16="http://schemas.microsoft.com/office/drawing/2014/main" id="{6E7882A2-99D9-4B27-BCAA-466A953ACDE5}"/>
                </a:ext>
              </a:extLst>
            </p:cNvPr>
            <p:cNvGrpSpPr/>
            <p:nvPr/>
          </p:nvGrpSpPr>
          <p:grpSpPr>
            <a:xfrm>
              <a:off x="9864204" y="3796579"/>
              <a:ext cx="959631" cy="500815"/>
              <a:chOff x="10275824" y="2583205"/>
              <a:chExt cx="959631" cy="500815"/>
            </a:xfrm>
          </p:grpSpPr>
          <p:grpSp>
            <p:nvGrpSpPr>
              <p:cNvPr id="102" name="Group 101">
                <a:extLst>
                  <a:ext uri="{FF2B5EF4-FFF2-40B4-BE49-F238E27FC236}">
                    <a16:creationId xmlns:a16="http://schemas.microsoft.com/office/drawing/2014/main" id="{50D9E2B4-120B-483A-8996-9CFFECCCD130}"/>
                  </a:ext>
                </a:extLst>
              </p:cNvPr>
              <p:cNvGrpSpPr/>
              <p:nvPr/>
            </p:nvGrpSpPr>
            <p:grpSpPr>
              <a:xfrm>
                <a:off x="10275824" y="2583205"/>
                <a:ext cx="822843" cy="302752"/>
                <a:chOff x="9702074" y="1427318"/>
                <a:chExt cx="822843" cy="302752"/>
              </a:xfrm>
            </p:grpSpPr>
            <p:sp>
              <p:nvSpPr>
                <p:cNvPr id="109" name="Rectangle: Rounded Corners 108">
                  <a:extLst>
                    <a:ext uri="{FF2B5EF4-FFF2-40B4-BE49-F238E27FC236}">
                      <a16:creationId xmlns:a16="http://schemas.microsoft.com/office/drawing/2014/main" id="{BB3E3C6E-FA7B-4317-BBAA-D7BEFBD998FE}"/>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10" name="Title 1">
                  <a:extLst>
                    <a:ext uri="{FF2B5EF4-FFF2-40B4-BE49-F238E27FC236}">
                      <a16:creationId xmlns:a16="http://schemas.microsoft.com/office/drawing/2014/main" id="{92C5F2F0-C523-44D3-AD67-327F6C4DD4BF}"/>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nvGrpSpPr>
              <p:cNvPr id="103" name="Group 102">
                <a:extLst>
                  <a:ext uri="{FF2B5EF4-FFF2-40B4-BE49-F238E27FC236}">
                    <a16:creationId xmlns:a16="http://schemas.microsoft.com/office/drawing/2014/main" id="{8224B499-85ED-4E17-BE3B-06FD54DFD751}"/>
                  </a:ext>
                </a:extLst>
              </p:cNvPr>
              <p:cNvGrpSpPr/>
              <p:nvPr/>
            </p:nvGrpSpPr>
            <p:grpSpPr>
              <a:xfrm>
                <a:off x="10342115" y="2685146"/>
                <a:ext cx="822843" cy="302752"/>
                <a:chOff x="9702074" y="1427318"/>
                <a:chExt cx="822843" cy="302752"/>
              </a:xfrm>
            </p:grpSpPr>
            <p:sp>
              <p:nvSpPr>
                <p:cNvPr id="107" name="Rectangle: Rounded Corners 106">
                  <a:extLst>
                    <a:ext uri="{FF2B5EF4-FFF2-40B4-BE49-F238E27FC236}">
                      <a16:creationId xmlns:a16="http://schemas.microsoft.com/office/drawing/2014/main" id="{98177BD1-A8F4-4A83-83C8-64B6D6FC1086}"/>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08" name="Title 1">
                  <a:extLst>
                    <a:ext uri="{FF2B5EF4-FFF2-40B4-BE49-F238E27FC236}">
                      <a16:creationId xmlns:a16="http://schemas.microsoft.com/office/drawing/2014/main" id="{E5CDC575-FD01-4572-AA31-C2DED7365C78}"/>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nvGrpSpPr>
              <p:cNvPr id="104" name="Group 103">
                <a:extLst>
                  <a:ext uri="{FF2B5EF4-FFF2-40B4-BE49-F238E27FC236}">
                    <a16:creationId xmlns:a16="http://schemas.microsoft.com/office/drawing/2014/main" id="{A8DBCEB6-925A-45E8-A1E0-33FB8B1ECC50}"/>
                  </a:ext>
                </a:extLst>
              </p:cNvPr>
              <p:cNvGrpSpPr/>
              <p:nvPr/>
            </p:nvGrpSpPr>
            <p:grpSpPr>
              <a:xfrm>
                <a:off x="10412612" y="2781268"/>
                <a:ext cx="822843" cy="302752"/>
                <a:chOff x="9702074" y="1427318"/>
                <a:chExt cx="822843" cy="302752"/>
              </a:xfrm>
            </p:grpSpPr>
            <p:sp>
              <p:nvSpPr>
                <p:cNvPr id="105" name="Rectangle: Rounded Corners 104">
                  <a:extLst>
                    <a:ext uri="{FF2B5EF4-FFF2-40B4-BE49-F238E27FC236}">
                      <a16:creationId xmlns:a16="http://schemas.microsoft.com/office/drawing/2014/main" id="{F5C20F2A-E78B-4BAD-900E-00672FFE9401}"/>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06" name="Title 1">
                  <a:extLst>
                    <a:ext uri="{FF2B5EF4-FFF2-40B4-BE49-F238E27FC236}">
                      <a16:creationId xmlns:a16="http://schemas.microsoft.com/office/drawing/2014/main" id="{1FCEB56F-B03F-4D43-BE18-F69B80958FE4}"/>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grpSp>
      <p:grpSp>
        <p:nvGrpSpPr>
          <p:cNvPr id="111" name="Group 110">
            <a:extLst>
              <a:ext uri="{FF2B5EF4-FFF2-40B4-BE49-F238E27FC236}">
                <a16:creationId xmlns:a16="http://schemas.microsoft.com/office/drawing/2014/main" id="{4367A1D6-DE8E-48BB-800B-275DFA244073}"/>
              </a:ext>
            </a:extLst>
          </p:cNvPr>
          <p:cNvGrpSpPr/>
          <p:nvPr/>
        </p:nvGrpSpPr>
        <p:grpSpPr>
          <a:xfrm>
            <a:off x="9970885" y="5226067"/>
            <a:ext cx="940767" cy="930329"/>
            <a:chOff x="9864204" y="3453387"/>
            <a:chExt cx="959631" cy="948984"/>
          </a:xfrm>
        </p:grpSpPr>
        <p:sp>
          <p:nvSpPr>
            <p:cNvPr id="112" name="Rectangle: Rounded Corners 111">
              <a:extLst>
                <a:ext uri="{FF2B5EF4-FFF2-40B4-BE49-F238E27FC236}">
                  <a16:creationId xmlns:a16="http://schemas.microsoft.com/office/drawing/2014/main" id="{4F71E6D0-E3C2-40EC-8D51-FDAE98B49715}"/>
                </a:ext>
              </a:extLst>
            </p:cNvPr>
            <p:cNvSpPr/>
            <p:nvPr/>
          </p:nvSpPr>
          <p:spPr bwMode="auto">
            <a:xfrm>
              <a:off x="9879026" y="3662764"/>
              <a:ext cx="926179" cy="739607"/>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13" name="Title 1">
              <a:extLst>
                <a:ext uri="{FF2B5EF4-FFF2-40B4-BE49-F238E27FC236}">
                  <a16:creationId xmlns:a16="http://schemas.microsoft.com/office/drawing/2014/main" id="{166BDA84-8F7E-4890-89E3-905E5EDEB31B}"/>
                </a:ext>
              </a:extLst>
            </p:cNvPr>
            <p:cNvSpPr txBox="1">
              <a:spLocks/>
            </p:cNvSpPr>
            <p:nvPr/>
          </p:nvSpPr>
          <p:spPr>
            <a:xfrm>
              <a:off x="9906273" y="3453387"/>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Pod</a:t>
              </a:r>
            </a:p>
          </p:txBody>
        </p:sp>
        <p:grpSp>
          <p:nvGrpSpPr>
            <p:cNvPr id="114" name="Group 113">
              <a:extLst>
                <a:ext uri="{FF2B5EF4-FFF2-40B4-BE49-F238E27FC236}">
                  <a16:creationId xmlns:a16="http://schemas.microsoft.com/office/drawing/2014/main" id="{287C4EDC-C8A6-4B22-947D-EB04C27742E5}"/>
                </a:ext>
              </a:extLst>
            </p:cNvPr>
            <p:cNvGrpSpPr/>
            <p:nvPr/>
          </p:nvGrpSpPr>
          <p:grpSpPr>
            <a:xfrm>
              <a:off x="9864204" y="3796579"/>
              <a:ext cx="959631" cy="500815"/>
              <a:chOff x="10275824" y="2583205"/>
              <a:chExt cx="959631" cy="500815"/>
            </a:xfrm>
          </p:grpSpPr>
          <p:grpSp>
            <p:nvGrpSpPr>
              <p:cNvPr id="115" name="Group 114">
                <a:extLst>
                  <a:ext uri="{FF2B5EF4-FFF2-40B4-BE49-F238E27FC236}">
                    <a16:creationId xmlns:a16="http://schemas.microsoft.com/office/drawing/2014/main" id="{AAC30083-03E8-4C67-A208-9F7D89801CEB}"/>
                  </a:ext>
                </a:extLst>
              </p:cNvPr>
              <p:cNvGrpSpPr/>
              <p:nvPr/>
            </p:nvGrpSpPr>
            <p:grpSpPr>
              <a:xfrm>
                <a:off x="10275824" y="2583205"/>
                <a:ext cx="822843" cy="302752"/>
                <a:chOff x="9702074" y="1427318"/>
                <a:chExt cx="822843" cy="302752"/>
              </a:xfrm>
            </p:grpSpPr>
            <p:sp>
              <p:nvSpPr>
                <p:cNvPr id="122" name="Rectangle: Rounded Corners 121">
                  <a:extLst>
                    <a:ext uri="{FF2B5EF4-FFF2-40B4-BE49-F238E27FC236}">
                      <a16:creationId xmlns:a16="http://schemas.microsoft.com/office/drawing/2014/main" id="{2EC85CA7-EA8A-4EC5-8624-98F47E304162}"/>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23" name="Title 1">
                  <a:extLst>
                    <a:ext uri="{FF2B5EF4-FFF2-40B4-BE49-F238E27FC236}">
                      <a16:creationId xmlns:a16="http://schemas.microsoft.com/office/drawing/2014/main" id="{D00FFB38-CC2C-405B-869E-B1C8F5621AB6}"/>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nvGrpSpPr>
              <p:cNvPr id="116" name="Group 115">
                <a:extLst>
                  <a:ext uri="{FF2B5EF4-FFF2-40B4-BE49-F238E27FC236}">
                    <a16:creationId xmlns:a16="http://schemas.microsoft.com/office/drawing/2014/main" id="{19F9A4E3-A349-4BEB-BD8C-C52709ECA5DE}"/>
                  </a:ext>
                </a:extLst>
              </p:cNvPr>
              <p:cNvGrpSpPr/>
              <p:nvPr/>
            </p:nvGrpSpPr>
            <p:grpSpPr>
              <a:xfrm>
                <a:off x="10342115" y="2685146"/>
                <a:ext cx="822843" cy="302752"/>
                <a:chOff x="9702074" y="1427318"/>
                <a:chExt cx="822843" cy="302752"/>
              </a:xfrm>
            </p:grpSpPr>
            <p:sp>
              <p:nvSpPr>
                <p:cNvPr id="120" name="Rectangle: Rounded Corners 119">
                  <a:extLst>
                    <a:ext uri="{FF2B5EF4-FFF2-40B4-BE49-F238E27FC236}">
                      <a16:creationId xmlns:a16="http://schemas.microsoft.com/office/drawing/2014/main" id="{3444BF76-02CE-458B-A18F-FACE2D81DB95}"/>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21" name="Title 1">
                  <a:extLst>
                    <a:ext uri="{FF2B5EF4-FFF2-40B4-BE49-F238E27FC236}">
                      <a16:creationId xmlns:a16="http://schemas.microsoft.com/office/drawing/2014/main" id="{449D1802-375C-4257-B0E1-0C0999550B52}"/>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nvGrpSpPr>
              <p:cNvPr id="117" name="Group 116">
                <a:extLst>
                  <a:ext uri="{FF2B5EF4-FFF2-40B4-BE49-F238E27FC236}">
                    <a16:creationId xmlns:a16="http://schemas.microsoft.com/office/drawing/2014/main" id="{FC088F2D-128C-4DFA-9189-F51220E449B0}"/>
                  </a:ext>
                </a:extLst>
              </p:cNvPr>
              <p:cNvGrpSpPr/>
              <p:nvPr/>
            </p:nvGrpSpPr>
            <p:grpSpPr>
              <a:xfrm>
                <a:off x="10412612" y="2781268"/>
                <a:ext cx="822843" cy="302752"/>
                <a:chOff x="9702074" y="1427318"/>
                <a:chExt cx="822843" cy="302752"/>
              </a:xfrm>
            </p:grpSpPr>
            <p:sp>
              <p:nvSpPr>
                <p:cNvPr id="118" name="Rectangle: Rounded Corners 117">
                  <a:extLst>
                    <a:ext uri="{FF2B5EF4-FFF2-40B4-BE49-F238E27FC236}">
                      <a16:creationId xmlns:a16="http://schemas.microsoft.com/office/drawing/2014/main" id="{5286DE1F-3A6D-41EB-9320-7F33485157F1}"/>
                    </a:ext>
                  </a:extLst>
                </p:cNvPr>
                <p:cNvSpPr/>
                <p:nvPr/>
              </p:nvSpPr>
              <p:spPr bwMode="auto">
                <a:xfrm>
                  <a:off x="9763057" y="1427318"/>
                  <a:ext cx="700877" cy="302752"/>
                </a:xfrm>
                <a:prstGeom prst="roundRect">
                  <a:avLst>
                    <a:gd name="adj" fmla="val 3125"/>
                  </a:avLst>
                </a:prstGeom>
                <a:solidFill>
                  <a:srgbClr val="FDFDFD"/>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19" name="Title 1">
                  <a:extLst>
                    <a:ext uri="{FF2B5EF4-FFF2-40B4-BE49-F238E27FC236}">
                      <a16:creationId xmlns:a16="http://schemas.microsoft.com/office/drawing/2014/main" id="{F5C4E8D6-C20E-4794-B293-6635833CAD2F}"/>
                    </a:ext>
                  </a:extLst>
                </p:cNvPr>
                <p:cNvSpPr txBox="1">
                  <a:spLocks/>
                </p:cNvSpPr>
                <p:nvPr/>
              </p:nvSpPr>
              <p:spPr>
                <a:xfrm>
                  <a:off x="9702074" y="150887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container</a:t>
                  </a:r>
                </a:p>
              </p:txBody>
            </p:sp>
          </p:grpSp>
        </p:grpSp>
      </p:grpSp>
      <p:cxnSp>
        <p:nvCxnSpPr>
          <p:cNvPr id="124" name="Straight Arrow Connector 123">
            <a:extLst>
              <a:ext uri="{FF2B5EF4-FFF2-40B4-BE49-F238E27FC236}">
                <a16:creationId xmlns:a16="http://schemas.microsoft.com/office/drawing/2014/main" id="{ED034654-9AE3-467E-8BEB-F5A29DAD735D}"/>
              </a:ext>
            </a:extLst>
          </p:cNvPr>
          <p:cNvCxnSpPr>
            <a:cxnSpLocks/>
          </p:cNvCxnSpPr>
          <p:nvPr/>
        </p:nvCxnSpPr>
        <p:spPr>
          <a:xfrm rot="5400000">
            <a:off x="8962676" y="5273063"/>
            <a:ext cx="555783"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C439329-815F-43BD-B2EB-E89CDB6E95E0}"/>
              </a:ext>
            </a:extLst>
          </p:cNvPr>
          <p:cNvCxnSpPr>
            <a:cxnSpLocks/>
          </p:cNvCxnSpPr>
          <p:nvPr/>
        </p:nvCxnSpPr>
        <p:spPr>
          <a:xfrm>
            <a:off x="10415460" y="5003206"/>
            <a:ext cx="0" cy="414896"/>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itle 1">
            <a:extLst>
              <a:ext uri="{FF2B5EF4-FFF2-40B4-BE49-F238E27FC236}">
                <a16:creationId xmlns:a16="http://schemas.microsoft.com/office/drawing/2014/main" id="{0FFE4D57-E408-4441-954D-7F2D0831FBD6}"/>
              </a:ext>
            </a:extLst>
          </p:cNvPr>
          <p:cNvSpPr txBox="1">
            <a:spLocks/>
          </p:cNvSpPr>
          <p:nvPr/>
        </p:nvSpPr>
        <p:spPr>
          <a:xfrm>
            <a:off x="10760746" y="5198783"/>
            <a:ext cx="456274" cy="154015"/>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cxnSp>
        <p:nvCxnSpPr>
          <p:cNvPr id="127" name="Straight Arrow Connector 126">
            <a:extLst>
              <a:ext uri="{FF2B5EF4-FFF2-40B4-BE49-F238E27FC236}">
                <a16:creationId xmlns:a16="http://schemas.microsoft.com/office/drawing/2014/main" id="{A6CA520E-F0AC-4B93-87BD-508E66BB1C73}"/>
              </a:ext>
            </a:extLst>
          </p:cNvPr>
          <p:cNvCxnSpPr>
            <a:cxnSpLocks/>
            <a:endCxn id="99" idx="0"/>
          </p:cNvCxnSpPr>
          <p:nvPr/>
        </p:nvCxnSpPr>
        <p:spPr>
          <a:xfrm flipH="1">
            <a:off x="9364779" y="5010159"/>
            <a:ext cx="986840" cy="425369"/>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FCC496F8-E4ED-4908-8467-B65F9A8D2188}"/>
              </a:ext>
            </a:extLst>
          </p:cNvPr>
          <p:cNvCxnSpPr>
            <a:cxnSpLocks/>
          </p:cNvCxnSpPr>
          <p:nvPr/>
        </p:nvCxnSpPr>
        <p:spPr>
          <a:xfrm>
            <a:off x="9310452" y="4986442"/>
            <a:ext cx="986840" cy="425369"/>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Title 1">
            <a:extLst>
              <a:ext uri="{FF2B5EF4-FFF2-40B4-BE49-F238E27FC236}">
                <a16:creationId xmlns:a16="http://schemas.microsoft.com/office/drawing/2014/main" id="{A4145820-78E2-47A8-84CD-DF9034EDAF9C}"/>
              </a:ext>
            </a:extLst>
          </p:cNvPr>
          <p:cNvSpPr txBox="1">
            <a:spLocks/>
          </p:cNvSpPr>
          <p:nvPr/>
        </p:nvSpPr>
        <p:spPr>
          <a:xfrm>
            <a:off x="431675" y="2070356"/>
            <a:ext cx="3629130" cy="1291723"/>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6" spc="0" dirty="0">
                <a:solidFill>
                  <a:schemeClr val="tx1"/>
                </a:solidFill>
              </a:rPr>
              <a:t>Kubernetes Architecture</a:t>
            </a:r>
          </a:p>
        </p:txBody>
      </p:sp>
    </p:spTree>
    <p:extLst>
      <p:ext uri="{BB962C8B-B14F-4D97-AF65-F5344CB8AC3E}">
        <p14:creationId xmlns:p14="http://schemas.microsoft.com/office/powerpoint/2010/main" val="2487466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457215" y="5188886"/>
            <a:ext cx="1472101" cy="1428350"/>
          </a:xfrm>
          <a:prstGeom prst="rect">
            <a:avLst/>
          </a:prstGeom>
        </p:spPr>
      </p:pic>
      <p:sp>
        <p:nvSpPr>
          <p:cNvPr id="12" name="Title 11">
            <a:extLst>
              <a:ext uri="{FF2B5EF4-FFF2-40B4-BE49-F238E27FC236}">
                <a16:creationId xmlns:a16="http://schemas.microsoft.com/office/drawing/2014/main" id="{7D3972CE-4DF6-48DE-87B9-C3D861FC49A6}"/>
              </a:ext>
            </a:extLst>
          </p:cNvPr>
          <p:cNvSpPr>
            <a:spLocks noGrp="1"/>
          </p:cNvSpPr>
          <p:nvPr>
            <p:ph type="title"/>
          </p:nvPr>
        </p:nvSpPr>
        <p:spPr/>
        <p:txBody>
          <a:bodyPr/>
          <a:lstStyle/>
          <a:p>
            <a:r>
              <a:rPr lang="en-US" dirty="0"/>
              <a:t>What is Kubernetes?</a:t>
            </a:r>
          </a:p>
        </p:txBody>
      </p:sp>
      <p:sp>
        <p:nvSpPr>
          <p:cNvPr id="13" name="Text Placeholder 12">
            <a:extLst>
              <a:ext uri="{FF2B5EF4-FFF2-40B4-BE49-F238E27FC236}">
                <a16:creationId xmlns:a16="http://schemas.microsoft.com/office/drawing/2014/main" id="{649B4D5E-E4C1-410E-883F-A7517663FE71}"/>
              </a:ext>
            </a:extLst>
          </p:cNvPr>
          <p:cNvSpPr>
            <a:spLocks noGrp="1"/>
          </p:cNvSpPr>
          <p:nvPr>
            <p:ph type="body" sz="quarter" idx="11"/>
          </p:nvPr>
        </p:nvSpPr>
        <p:spPr>
          <a:xfrm>
            <a:off x="269242" y="1175220"/>
            <a:ext cx="11788343" cy="4959050"/>
          </a:xfrm>
        </p:spPr>
        <p:txBody>
          <a:bodyPr/>
          <a:lstStyle/>
          <a:p>
            <a:pPr lvl="1"/>
            <a:r>
              <a:rPr lang="en-US" sz="2000" dirty="0"/>
              <a:t>Background</a:t>
            </a:r>
          </a:p>
          <a:p>
            <a:pPr lvl="2"/>
            <a:r>
              <a:rPr lang="en-US" sz="1600" dirty="0"/>
              <a:t>"Kubernetes is an open-source system for automating deployment, scaling, and management of containerized applications” </a:t>
            </a:r>
          </a:p>
          <a:p>
            <a:pPr lvl="2"/>
            <a:r>
              <a:rPr lang="en-US" sz="1600" dirty="0"/>
              <a:t>Schedules and runs application containers across a cluster of machines</a:t>
            </a:r>
          </a:p>
          <a:p>
            <a:pPr lvl="2"/>
            <a:r>
              <a:rPr lang="en-US" sz="1600" dirty="0"/>
              <a:t>Kubernetes v1.0 released on July 21, 2015. Joe Beda, Brendan Burns, &amp; Craig </a:t>
            </a:r>
            <a:r>
              <a:rPr lang="en-US" sz="1600" dirty="0" err="1"/>
              <a:t>McLuckie</a:t>
            </a:r>
            <a:endParaRPr lang="en-US" sz="1600" dirty="0"/>
          </a:p>
          <a:p>
            <a:pPr lvl="1"/>
            <a:r>
              <a:rPr lang="en-US" sz="2000" dirty="0"/>
              <a:t>Key features</a:t>
            </a:r>
          </a:p>
          <a:p>
            <a:pPr lvl="2"/>
            <a:r>
              <a:rPr lang="en-US" sz="1600" dirty="0"/>
              <a:t>Declarative infrastructure</a:t>
            </a:r>
          </a:p>
          <a:p>
            <a:pPr lvl="2"/>
            <a:r>
              <a:rPr lang="en-US" sz="1600" dirty="0"/>
              <a:t>Self-healing</a:t>
            </a:r>
          </a:p>
          <a:p>
            <a:pPr lvl="2"/>
            <a:r>
              <a:rPr lang="en-US" sz="1600" dirty="0"/>
              <a:t>Horizontal scaling</a:t>
            </a:r>
          </a:p>
          <a:p>
            <a:pPr lvl="2"/>
            <a:r>
              <a:rPr lang="en-US" sz="1600" dirty="0"/>
              <a:t>Automated rollouts and rollbacks</a:t>
            </a:r>
          </a:p>
          <a:p>
            <a:pPr lvl="2"/>
            <a:r>
              <a:rPr lang="en-US" sz="1600" dirty="0"/>
              <a:t>Service discovery and load balancing</a:t>
            </a:r>
          </a:p>
          <a:p>
            <a:pPr lvl="2"/>
            <a:r>
              <a:rPr lang="en-US" sz="1600" dirty="0"/>
              <a:t>Automatic bin packing</a:t>
            </a:r>
          </a:p>
          <a:p>
            <a:pPr lvl="2"/>
            <a:r>
              <a:rPr lang="en-US" sz="1600" dirty="0"/>
              <a:t>Storage orchestration</a:t>
            </a:r>
          </a:p>
          <a:p>
            <a:pPr lvl="2"/>
            <a:r>
              <a:rPr lang="en-US" sz="1600" dirty="0"/>
              <a:t>Secret and configuration management</a:t>
            </a:r>
          </a:p>
          <a:p>
            <a:pPr lvl="2"/>
            <a:r>
              <a:rPr lang="en-US" sz="1600" dirty="0"/>
              <a:t>Not a PaaS platform</a:t>
            </a:r>
          </a:p>
        </p:txBody>
      </p:sp>
    </p:spTree>
    <p:extLst>
      <p:ext uri="{BB962C8B-B14F-4D97-AF65-F5344CB8AC3E}">
        <p14:creationId xmlns:p14="http://schemas.microsoft.com/office/powerpoint/2010/main" val="63081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D056810-4880-44C4-B0B9-F65A9A11BAF1}"/>
              </a:ext>
            </a:extLst>
          </p:cNvPr>
          <p:cNvGrpSpPr/>
          <p:nvPr/>
        </p:nvGrpSpPr>
        <p:grpSpPr>
          <a:xfrm>
            <a:off x="5969877" y="1762650"/>
            <a:ext cx="2587668" cy="2014448"/>
            <a:chOff x="4898459" y="-2413555"/>
            <a:chExt cx="2639556" cy="2054842"/>
          </a:xfrm>
        </p:grpSpPr>
        <p:sp>
          <p:nvSpPr>
            <p:cNvPr id="52" name="Rectangle: Rounded Corners 51">
              <a:extLst>
                <a:ext uri="{FF2B5EF4-FFF2-40B4-BE49-F238E27FC236}">
                  <a16:creationId xmlns:a16="http://schemas.microsoft.com/office/drawing/2014/main" id="{5DD26BE2-9982-463E-8FB2-ADF21EEC72D2}"/>
                </a:ext>
              </a:extLst>
            </p:cNvPr>
            <p:cNvSpPr/>
            <p:nvPr/>
          </p:nvSpPr>
          <p:spPr bwMode="auto">
            <a:xfrm>
              <a:off x="4898459" y="-2413555"/>
              <a:ext cx="2639556" cy="2054842"/>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grpSp>
          <p:nvGrpSpPr>
            <p:cNvPr id="3" name="Group 2">
              <a:extLst>
                <a:ext uri="{FF2B5EF4-FFF2-40B4-BE49-F238E27FC236}">
                  <a16:creationId xmlns:a16="http://schemas.microsoft.com/office/drawing/2014/main" id="{0540628E-5E74-4E29-8242-A161A3021286}"/>
                </a:ext>
              </a:extLst>
            </p:cNvPr>
            <p:cNvGrpSpPr/>
            <p:nvPr/>
          </p:nvGrpSpPr>
          <p:grpSpPr>
            <a:xfrm>
              <a:off x="5351621" y="-2262701"/>
              <a:ext cx="1733232" cy="1753135"/>
              <a:chOff x="2962665" y="-1304255"/>
              <a:chExt cx="1733232" cy="1753135"/>
            </a:xfrm>
          </p:grpSpPr>
          <p:grpSp>
            <p:nvGrpSpPr>
              <p:cNvPr id="40" name="Group 39">
                <a:extLst>
                  <a:ext uri="{FF2B5EF4-FFF2-40B4-BE49-F238E27FC236}">
                    <a16:creationId xmlns:a16="http://schemas.microsoft.com/office/drawing/2014/main" id="{53C4F5A1-D25E-4A2C-974D-320FAFDCF4F4}"/>
                  </a:ext>
                </a:extLst>
              </p:cNvPr>
              <p:cNvGrpSpPr/>
              <p:nvPr/>
            </p:nvGrpSpPr>
            <p:grpSpPr>
              <a:xfrm>
                <a:off x="2962665" y="-1304254"/>
                <a:ext cx="822843" cy="822843"/>
                <a:chOff x="9702074" y="1017911"/>
                <a:chExt cx="822843" cy="822843"/>
              </a:xfrm>
            </p:grpSpPr>
            <p:sp>
              <p:nvSpPr>
                <p:cNvPr id="41" name="Rectangle: Rounded Corners 40">
                  <a:extLst>
                    <a:ext uri="{FF2B5EF4-FFF2-40B4-BE49-F238E27FC236}">
                      <a16:creationId xmlns:a16="http://schemas.microsoft.com/office/drawing/2014/main" id="{DC3D4780-6584-490E-A685-8C06ABADA6C5}"/>
                    </a:ext>
                  </a:extLst>
                </p:cNvPr>
                <p:cNvSpPr/>
                <p:nvPr/>
              </p:nvSpPr>
              <p:spPr bwMode="auto">
                <a:xfrm>
                  <a:off x="9702074" y="1017911"/>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42" name="Title 1">
                  <a:extLst>
                    <a:ext uri="{FF2B5EF4-FFF2-40B4-BE49-F238E27FC236}">
                      <a16:creationId xmlns:a16="http://schemas.microsoft.com/office/drawing/2014/main" id="{21633234-FA34-4F9B-8CB5-7BC8BA5F0D95}"/>
                    </a:ext>
                  </a:extLst>
                </p:cNvPr>
                <p:cNvSpPr txBox="1">
                  <a:spLocks/>
                </p:cNvSpPr>
                <p:nvPr/>
              </p:nvSpPr>
              <p:spPr>
                <a:xfrm>
                  <a:off x="9702074" y="1359516"/>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api</a:t>
                  </a: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-server</a:t>
                  </a:r>
                </a:p>
              </p:txBody>
            </p:sp>
          </p:grpSp>
          <p:grpSp>
            <p:nvGrpSpPr>
              <p:cNvPr id="43" name="Group 42">
                <a:extLst>
                  <a:ext uri="{FF2B5EF4-FFF2-40B4-BE49-F238E27FC236}">
                    <a16:creationId xmlns:a16="http://schemas.microsoft.com/office/drawing/2014/main" id="{94A686F7-BB77-4F34-B3E6-D3A56AB8BFE7}"/>
                  </a:ext>
                </a:extLst>
              </p:cNvPr>
              <p:cNvGrpSpPr/>
              <p:nvPr/>
            </p:nvGrpSpPr>
            <p:grpSpPr>
              <a:xfrm>
                <a:off x="3873054" y="-1304255"/>
                <a:ext cx="822843" cy="822843"/>
                <a:chOff x="9702074" y="1017911"/>
                <a:chExt cx="822843" cy="822843"/>
              </a:xfrm>
            </p:grpSpPr>
            <p:sp>
              <p:nvSpPr>
                <p:cNvPr id="44" name="Rectangle: Rounded Corners 43">
                  <a:extLst>
                    <a:ext uri="{FF2B5EF4-FFF2-40B4-BE49-F238E27FC236}">
                      <a16:creationId xmlns:a16="http://schemas.microsoft.com/office/drawing/2014/main" id="{E68C4EE5-927A-4DD3-B531-1D3F02459EE2}"/>
                    </a:ext>
                  </a:extLst>
                </p:cNvPr>
                <p:cNvSpPr/>
                <p:nvPr/>
              </p:nvSpPr>
              <p:spPr bwMode="auto">
                <a:xfrm>
                  <a:off x="9702074" y="1017911"/>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45" name="Title 1">
                  <a:extLst>
                    <a:ext uri="{FF2B5EF4-FFF2-40B4-BE49-F238E27FC236}">
                      <a16:creationId xmlns:a16="http://schemas.microsoft.com/office/drawing/2014/main" id="{9E08B420-1A5E-411E-9B6E-8732C9F0D84E}"/>
                    </a:ext>
                  </a:extLst>
                </p:cNvPr>
                <p:cNvSpPr txBox="1">
                  <a:spLocks/>
                </p:cNvSpPr>
                <p:nvPr/>
              </p:nvSpPr>
              <p:spPr>
                <a:xfrm>
                  <a:off x="9702074" y="1359516"/>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etcd</a:t>
                  </a:r>
                  <a:endPar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endParaRPr>
                </a:p>
              </p:txBody>
            </p:sp>
          </p:grpSp>
          <p:grpSp>
            <p:nvGrpSpPr>
              <p:cNvPr id="46" name="Group 45">
                <a:extLst>
                  <a:ext uri="{FF2B5EF4-FFF2-40B4-BE49-F238E27FC236}">
                    <a16:creationId xmlns:a16="http://schemas.microsoft.com/office/drawing/2014/main" id="{D0E99B16-6366-4EFD-ABE0-B6CA7B777237}"/>
                  </a:ext>
                </a:extLst>
              </p:cNvPr>
              <p:cNvGrpSpPr/>
              <p:nvPr/>
            </p:nvGrpSpPr>
            <p:grpSpPr>
              <a:xfrm>
                <a:off x="2962665" y="-373963"/>
                <a:ext cx="822843" cy="822843"/>
                <a:chOff x="9702074" y="1017911"/>
                <a:chExt cx="822843" cy="822843"/>
              </a:xfrm>
            </p:grpSpPr>
            <p:sp>
              <p:nvSpPr>
                <p:cNvPr id="47" name="Rectangle: Rounded Corners 46">
                  <a:extLst>
                    <a:ext uri="{FF2B5EF4-FFF2-40B4-BE49-F238E27FC236}">
                      <a16:creationId xmlns:a16="http://schemas.microsoft.com/office/drawing/2014/main" id="{316ADEC6-A912-44F1-8051-A016EF479712}"/>
                    </a:ext>
                  </a:extLst>
                </p:cNvPr>
                <p:cNvSpPr/>
                <p:nvPr/>
              </p:nvSpPr>
              <p:spPr bwMode="auto">
                <a:xfrm>
                  <a:off x="9702074" y="1017911"/>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48" name="Title 1">
                  <a:extLst>
                    <a:ext uri="{FF2B5EF4-FFF2-40B4-BE49-F238E27FC236}">
                      <a16:creationId xmlns:a16="http://schemas.microsoft.com/office/drawing/2014/main" id="{BE3711A7-7338-43BD-9DF4-474CB9365913}"/>
                    </a:ext>
                  </a:extLst>
                </p:cNvPr>
                <p:cNvSpPr txBox="1">
                  <a:spLocks/>
                </p:cNvSpPr>
                <p:nvPr/>
              </p:nvSpPr>
              <p:spPr>
                <a:xfrm>
                  <a:off x="9702074" y="1431188"/>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Controller-manager</a:t>
                  </a:r>
                </a:p>
              </p:txBody>
            </p:sp>
          </p:grpSp>
          <p:grpSp>
            <p:nvGrpSpPr>
              <p:cNvPr id="49" name="Group 48">
                <a:extLst>
                  <a:ext uri="{FF2B5EF4-FFF2-40B4-BE49-F238E27FC236}">
                    <a16:creationId xmlns:a16="http://schemas.microsoft.com/office/drawing/2014/main" id="{735AC1AB-DE35-493E-B0B8-08776358F44D}"/>
                  </a:ext>
                </a:extLst>
              </p:cNvPr>
              <p:cNvGrpSpPr/>
              <p:nvPr/>
            </p:nvGrpSpPr>
            <p:grpSpPr>
              <a:xfrm>
                <a:off x="3873054" y="-373964"/>
                <a:ext cx="822843" cy="822843"/>
                <a:chOff x="9702074" y="1017911"/>
                <a:chExt cx="822843" cy="822843"/>
              </a:xfrm>
            </p:grpSpPr>
            <p:sp>
              <p:nvSpPr>
                <p:cNvPr id="50" name="Rectangle: Rounded Corners 49">
                  <a:extLst>
                    <a:ext uri="{FF2B5EF4-FFF2-40B4-BE49-F238E27FC236}">
                      <a16:creationId xmlns:a16="http://schemas.microsoft.com/office/drawing/2014/main" id="{7B97CDE1-2499-4348-A3EE-5AB33AE4003B}"/>
                    </a:ext>
                  </a:extLst>
                </p:cNvPr>
                <p:cNvSpPr/>
                <p:nvPr/>
              </p:nvSpPr>
              <p:spPr bwMode="auto">
                <a:xfrm>
                  <a:off x="9702074" y="1017911"/>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51" name="Title 1">
                  <a:extLst>
                    <a:ext uri="{FF2B5EF4-FFF2-40B4-BE49-F238E27FC236}">
                      <a16:creationId xmlns:a16="http://schemas.microsoft.com/office/drawing/2014/main" id="{A876E621-21ED-4ED4-84C5-D7262375E8E9}"/>
                    </a:ext>
                  </a:extLst>
                </p:cNvPr>
                <p:cNvSpPr txBox="1">
                  <a:spLocks/>
                </p:cNvSpPr>
                <p:nvPr/>
              </p:nvSpPr>
              <p:spPr>
                <a:xfrm>
                  <a:off x="9702074" y="1359515"/>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scheduler</a:t>
                  </a:r>
                </a:p>
              </p:txBody>
            </p:sp>
          </p:grpSp>
        </p:grpSp>
      </p:grpSp>
      <p:grpSp>
        <p:nvGrpSpPr>
          <p:cNvPr id="10" name="Group 9">
            <a:extLst>
              <a:ext uri="{FF2B5EF4-FFF2-40B4-BE49-F238E27FC236}">
                <a16:creationId xmlns:a16="http://schemas.microsoft.com/office/drawing/2014/main" id="{B820B4C8-A265-405F-9DCA-26AFA52B0980}"/>
              </a:ext>
            </a:extLst>
          </p:cNvPr>
          <p:cNvGrpSpPr/>
          <p:nvPr/>
        </p:nvGrpSpPr>
        <p:grpSpPr>
          <a:xfrm>
            <a:off x="6012789" y="4128759"/>
            <a:ext cx="2587668" cy="2014448"/>
            <a:chOff x="7991177" y="-2030522"/>
            <a:chExt cx="2639556" cy="2054842"/>
          </a:xfrm>
        </p:grpSpPr>
        <p:sp>
          <p:nvSpPr>
            <p:cNvPr id="53" name="Rectangle: Rounded Corners 52">
              <a:extLst>
                <a:ext uri="{FF2B5EF4-FFF2-40B4-BE49-F238E27FC236}">
                  <a16:creationId xmlns:a16="http://schemas.microsoft.com/office/drawing/2014/main" id="{011E251B-F9C2-4E73-A3AB-569A3613AB6E}"/>
                </a:ext>
              </a:extLst>
            </p:cNvPr>
            <p:cNvSpPr/>
            <p:nvPr/>
          </p:nvSpPr>
          <p:spPr bwMode="auto">
            <a:xfrm>
              <a:off x="7991177" y="-2030522"/>
              <a:ext cx="2639556" cy="205484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grpSp>
          <p:nvGrpSpPr>
            <p:cNvPr id="54" name="Group 53">
              <a:extLst>
                <a:ext uri="{FF2B5EF4-FFF2-40B4-BE49-F238E27FC236}">
                  <a16:creationId xmlns:a16="http://schemas.microsoft.com/office/drawing/2014/main" id="{AA5505CE-29A3-4882-A18B-A260FB12FC23}"/>
                </a:ext>
              </a:extLst>
            </p:cNvPr>
            <p:cNvGrpSpPr/>
            <p:nvPr/>
          </p:nvGrpSpPr>
          <p:grpSpPr>
            <a:xfrm>
              <a:off x="8444339" y="-1879668"/>
              <a:ext cx="1733232" cy="1753135"/>
              <a:chOff x="2962665" y="-1304255"/>
              <a:chExt cx="1733232" cy="1753135"/>
            </a:xfrm>
          </p:grpSpPr>
          <p:grpSp>
            <p:nvGrpSpPr>
              <p:cNvPr id="55" name="Group 54">
                <a:extLst>
                  <a:ext uri="{FF2B5EF4-FFF2-40B4-BE49-F238E27FC236}">
                    <a16:creationId xmlns:a16="http://schemas.microsoft.com/office/drawing/2014/main" id="{8C98E56A-7D88-4111-ACAA-1B7103970614}"/>
                  </a:ext>
                </a:extLst>
              </p:cNvPr>
              <p:cNvGrpSpPr/>
              <p:nvPr/>
            </p:nvGrpSpPr>
            <p:grpSpPr>
              <a:xfrm>
                <a:off x="2962665" y="-1304254"/>
                <a:ext cx="822843" cy="822843"/>
                <a:chOff x="9702074" y="1017911"/>
                <a:chExt cx="822843" cy="822843"/>
              </a:xfrm>
            </p:grpSpPr>
            <p:sp>
              <p:nvSpPr>
                <p:cNvPr id="65" name="Rectangle: Rounded Corners 64">
                  <a:extLst>
                    <a:ext uri="{FF2B5EF4-FFF2-40B4-BE49-F238E27FC236}">
                      <a16:creationId xmlns:a16="http://schemas.microsoft.com/office/drawing/2014/main" id="{F362FB3E-5C5C-41DB-A8C7-F1E64E383C9C}"/>
                    </a:ext>
                  </a:extLst>
                </p:cNvPr>
                <p:cNvSpPr/>
                <p:nvPr/>
              </p:nvSpPr>
              <p:spPr bwMode="auto">
                <a:xfrm>
                  <a:off x="9702074" y="1017911"/>
                  <a:ext cx="822843" cy="82284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66" name="Title 1">
                  <a:extLst>
                    <a:ext uri="{FF2B5EF4-FFF2-40B4-BE49-F238E27FC236}">
                      <a16:creationId xmlns:a16="http://schemas.microsoft.com/office/drawing/2014/main" id="{FAEDC4AD-E35F-4998-B599-3056D5A25C22}"/>
                    </a:ext>
                  </a:extLst>
                </p:cNvPr>
                <p:cNvSpPr txBox="1">
                  <a:spLocks/>
                </p:cNvSpPr>
                <p:nvPr/>
              </p:nvSpPr>
              <p:spPr>
                <a:xfrm>
                  <a:off x="9702074" y="131663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kubelet</a:t>
                  </a:r>
                  <a:endPar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endParaRPr>
                </a:p>
              </p:txBody>
            </p:sp>
          </p:grpSp>
          <p:grpSp>
            <p:nvGrpSpPr>
              <p:cNvPr id="56" name="Group 55">
                <a:extLst>
                  <a:ext uri="{FF2B5EF4-FFF2-40B4-BE49-F238E27FC236}">
                    <a16:creationId xmlns:a16="http://schemas.microsoft.com/office/drawing/2014/main" id="{163B6AA5-409E-4D53-B60B-BB7958D70621}"/>
                  </a:ext>
                </a:extLst>
              </p:cNvPr>
              <p:cNvGrpSpPr/>
              <p:nvPr/>
            </p:nvGrpSpPr>
            <p:grpSpPr>
              <a:xfrm>
                <a:off x="3873054" y="-1304255"/>
                <a:ext cx="822843" cy="822843"/>
                <a:chOff x="9702074" y="1017911"/>
                <a:chExt cx="822843" cy="822843"/>
              </a:xfrm>
            </p:grpSpPr>
            <p:sp>
              <p:nvSpPr>
                <p:cNvPr id="63" name="Rectangle: Rounded Corners 62">
                  <a:extLst>
                    <a:ext uri="{FF2B5EF4-FFF2-40B4-BE49-F238E27FC236}">
                      <a16:creationId xmlns:a16="http://schemas.microsoft.com/office/drawing/2014/main" id="{3229CB81-1C8E-4B47-8DC0-505BC0E85670}"/>
                    </a:ext>
                  </a:extLst>
                </p:cNvPr>
                <p:cNvSpPr/>
                <p:nvPr/>
              </p:nvSpPr>
              <p:spPr bwMode="auto">
                <a:xfrm>
                  <a:off x="9702074" y="1017911"/>
                  <a:ext cx="822843" cy="82284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64" name="Title 1">
                  <a:extLst>
                    <a:ext uri="{FF2B5EF4-FFF2-40B4-BE49-F238E27FC236}">
                      <a16:creationId xmlns:a16="http://schemas.microsoft.com/office/drawing/2014/main" id="{D02B60E3-9DEB-4A8A-BE44-C24FEFC337AD}"/>
                    </a:ext>
                  </a:extLst>
                </p:cNvPr>
                <p:cNvSpPr txBox="1">
                  <a:spLocks/>
                </p:cNvSpPr>
                <p:nvPr/>
              </p:nvSpPr>
              <p:spPr>
                <a:xfrm>
                  <a:off x="9702074" y="131663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a:t>
                  </a: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-proxy</a:t>
                  </a:r>
                </a:p>
              </p:txBody>
            </p:sp>
          </p:grpSp>
          <p:grpSp>
            <p:nvGrpSpPr>
              <p:cNvPr id="57" name="Group 56">
                <a:extLst>
                  <a:ext uri="{FF2B5EF4-FFF2-40B4-BE49-F238E27FC236}">
                    <a16:creationId xmlns:a16="http://schemas.microsoft.com/office/drawing/2014/main" id="{0E10AC5D-DB06-4BDE-832D-3E6ACACD4F28}"/>
                  </a:ext>
                </a:extLst>
              </p:cNvPr>
              <p:cNvGrpSpPr/>
              <p:nvPr/>
            </p:nvGrpSpPr>
            <p:grpSpPr>
              <a:xfrm>
                <a:off x="2962665" y="-373963"/>
                <a:ext cx="822843" cy="822843"/>
                <a:chOff x="9702074" y="1017911"/>
                <a:chExt cx="822843" cy="822843"/>
              </a:xfrm>
            </p:grpSpPr>
            <p:sp>
              <p:nvSpPr>
                <p:cNvPr id="61" name="Rectangle: Rounded Corners 60">
                  <a:extLst>
                    <a:ext uri="{FF2B5EF4-FFF2-40B4-BE49-F238E27FC236}">
                      <a16:creationId xmlns:a16="http://schemas.microsoft.com/office/drawing/2014/main" id="{81323DA6-0ED4-453B-BC73-0CA19D0AD1AC}"/>
                    </a:ext>
                  </a:extLst>
                </p:cNvPr>
                <p:cNvSpPr/>
                <p:nvPr/>
              </p:nvSpPr>
              <p:spPr bwMode="auto">
                <a:xfrm>
                  <a:off x="9702074" y="1017911"/>
                  <a:ext cx="822843" cy="82284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62" name="Title 1">
                  <a:extLst>
                    <a:ext uri="{FF2B5EF4-FFF2-40B4-BE49-F238E27FC236}">
                      <a16:creationId xmlns:a16="http://schemas.microsoft.com/office/drawing/2014/main" id="{0BEAB217-9322-43C9-A1F0-40E04DCBCE65}"/>
                    </a:ext>
                  </a:extLst>
                </p:cNvPr>
                <p:cNvSpPr txBox="1">
                  <a:spLocks/>
                </p:cNvSpPr>
                <p:nvPr/>
              </p:nvSpPr>
              <p:spPr>
                <a:xfrm>
                  <a:off x="9702074" y="131663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58" name="Group 57">
                <a:extLst>
                  <a:ext uri="{FF2B5EF4-FFF2-40B4-BE49-F238E27FC236}">
                    <a16:creationId xmlns:a16="http://schemas.microsoft.com/office/drawing/2014/main" id="{032B1080-154F-4FDF-92B0-DF01E38625DA}"/>
                  </a:ext>
                </a:extLst>
              </p:cNvPr>
              <p:cNvGrpSpPr/>
              <p:nvPr/>
            </p:nvGrpSpPr>
            <p:grpSpPr>
              <a:xfrm>
                <a:off x="3873054" y="-373964"/>
                <a:ext cx="822843" cy="822843"/>
                <a:chOff x="9702074" y="1017911"/>
                <a:chExt cx="822843" cy="822843"/>
              </a:xfrm>
            </p:grpSpPr>
            <p:sp>
              <p:nvSpPr>
                <p:cNvPr id="59" name="Rectangle: Rounded Corners 58">
                  <a:extLst>
                    <a:ext uri="{FF2B5EF4-FFF2-40B4-BE49-F238E27FC236}">
                      <a16:creationId xmlns:a16="http://schemas.microsoft.com/office/drawing/2014/main" id="{02C67DB4-A2DD-4079-8BDA-528E5F841450}"/>
                    </a:ext>
                  </a:extLst>
                </p:cNvPr>
                <p:cNvSpPr/>
                <p:nvPr/>
              </p:nvSpPr>
              <p:spPr bwMode="auto">
                <a:xfrm>
                  <a:off x="9702074" y="1017911"/>
                  <a:ext cx="822843" cy="82284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60" name="Title 1">
                  <a:extLst>
                    <a:ext uri="{FF2B5EF4-FFF2-40B4-BE49-F238E27FC236}">
                      <a16:creationId xmlns:a16="http://schemas.microsoft.com/office/drawing/2014/main" id="{6B3B51C2-0FE9-465D-A0E8-07BD1E475AC4}"/>
                    </a:ext>
                  </a:extLst>
                </p:cNvPr>
                <p:cNvSpPr txBox="1">
                  <a:spLocks/>
                </p:cNvSpPr>
                <p:nvPr/>
              </p:nvSpPr>
              <p:spPr>
                <a:xfrm>
                  <a:off x="9702074" y="131663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err="1">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dns</a:t>
                  </a:r>
                  <a:endPar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endParaRPr>
                </a:p>
              </p:txBody>
            </p:sp>
          </p:grpSp>
        </p:grpSp>
      </p:grpSp>
      <p:grpSp>
        <p:nvGrpSpPr>
          <p:cNvPr id="67" name="Group 66">
            <a:extLst>
              <a:ext uri="{FF2B5EF4-FFF2-40B4-BE49-F238E27FC236}">
                <a16:creationId xmlns:a16="http://schemas.microsoft.com/office/drawing/2014/main" id="{1D434B5C-836E-4AF7-A485-5200DE457287}"/>
              </a:ext>
            </a:extLst>
          </p:cNvPr>
          <p:cNvGrpSpPr/>
          <p:nvPr/>
        </p:nvGrpSpPr>
        <p:grpSpPr>
          <a:xfrm>
            <a:off x="9303938" y="2127976"/>
            <a:ext cx="1168164" cy="1168164"/>
            <a:chOff x="9702074" y="1017911"/>
            <a:chExt cx="1191588" cy="1191588"/>
          </a:xfrm>
        </p:grpSpPr>
        <p:sp>
          <p:nvSpPr>
            <p:cNvPr id="68" name="Rectangle: Rounded Corners 67">
              <a:extLst>
                <a:ext uri="{FF2B5EF4-FFF2-40B4-BE49-F238E27FC236}">
                  <a16:creationId xmlns:a16="http://schemas.microsoft.com/office/drawing/2014/main" id="{EF3C1098-2856-406C-BED6-8DAF35ADD2AF}"/>
                </a:ext>
              </a:extLst>
            </p:cNvPr>
            <p:cNvSpPr/>
            <p:nvPr/>
          </p:nvSpPr>
          <p:spPr bwMode="auto">
            <a:xfrm>
              <a:off x="9702074" y="1017911"/>
              <a:ext cx="1191588" cy="1191588"/>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69" name="Title 1">
              <a:extLst>
                <a:ext uri="{FF2B5EF4-FFF2-40B4-BE49-F238E27FC236}">
                  <a16:creationId xmlns:a16="http://schemas.microsoft.com/office/drawing/2014/main" id="{0865A9BA-CF48-45F4-AE31-AF79FDDEC126}"/>
                </a:ext>
              </a:extLst>
            </p:cNvPr>
            <p:cNvSpPr txBox="1">
              <a:spLocks/>
            </p:cNvSpPr>
            <p:nvPr/>
          </p:nvSpPr>
          <p:spPr>
            <a:xfrm>
              <a:off x="9817031" y="1682179"/>
              <a:ext cx="985996"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1176"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control plane components</a:t>
              </a:r>
            </a:p>
          </p:txBody>
        </p:sp>
      </p:grpSp>
      <p:cxnSp>
        <p:nvCxnSpPr>
          <p:cNvPr id="70" name="Straight Arrow Connector 69">
            <a:extLst>
              <a:ext uri="{FF2B5EF4-FFF2-40B4-BE49-F238E27FC236}">
                <a16:creationId xmlns:a16="http://schemas.microsoft.com/office/drawing/2014/main" id="{12A5BA99-8309-439E-89B6-86E8F46561F7}"/>
              </a:ext>
            </a:extLst>
          </p:cNvPr>
          <p:cNvCxnSpPr>
            <a:cxnSpLocks/>
          </p:cNvCxnSpPr>
          <p:nvPr/>
        </p:nvCxnSpPr>
        <p:spPr>
          <a:xfrm>
            <a:off x="8581136" y="2712058"/>
            <a:ext cx="699211"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C5950FF-1022-48BD-B444-4BDF16AB8EB3}"/>
              </a:ext>
            </a:extLst>
          </p:cNvPr>
          <p:cNvCxnSpPr>
            <a:cxnSpLocks/>
          </p:cNvCxnSpPr>
          <p:nvPr/>
        </p:nvCxnSpPr>
        <p:spPr>
          <a:xfrm>
            <a:off x="8581136" y="5083316"/>
            <a:ext cx="699211"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A7A7A848-D41B-4C98-9754-23A498AC13FA}"/>
              </a:ext>
            </a:extLst>
          </p:cNvPr>
          <p:cNvGrpSpPr/>
          <p:nvPr/>
        </p:nvGrpSpPr>
        <p:grpSpPr>
          <a:xfrm>
            <a:off x="9310209" y="4473817"/>
            <a:ext cx="1168164" cy="1168164"/>
            <a:chOff x="9702074" y="1017911"/>
            <a:chExt cx="1191588" cy="1191588"/>
          </a:xfrm>
        </p:grpSpPr>
        <p:sp>
          <p:nvSpPr>
            <p:cNvPr id="73" name="Rectangle: Rounded Corners 72">
              <a:extLst>
                <a:ext uri="{FF2B5EF4-FFF2-40B4-BE49-F238E27FC236}">
                  <a16:creationId xmlns:a16="http://schemas.microsoft.com/office/drawing/2014/main" id="{65CB1516-15EA-44BF-B3F1-91307A0EC0F1}"/>
                </a:ext>
              </a:extLst>
            </p:cNvPr>
            <p:cNvSpPr/>
            <p:nvPr/>
          </p:nvSpPr>
          <p:spPr bwMode="auto">
            <a:xfrm>
              <a:off x="9702074" y="1017911"/>
              <a:ext cx="1191588" cy="1191588"/>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74" name="Title 1">
              <a:extLst>
                <a:ext uri="{FF2B5EF4-FFF2-40B4-BE49-F238E27FC236}">
                  <a16:creationId xmlns:a16="http://schemas.microsoft.com/office/drawing/2014/main" id="{5D4ADA59-03E7-439D-8964-05F8801923A9}"/>
                </a:ext>
              </a:extLst>
            </p:cNvPr>
            <p:cNvSpPr txBox="1">
              <a:spLocks/>
            </p:cNvSpPr>
            <p:nvPr/>
          </p:nvSpPr>
          <p:spPr>
            <a:xfrm>
              <a:off x="9817031" y="1613705"/>
              <a:ext cx="985996"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1176"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node components</a:t>
              </a:r>
            </a:p>
          </p:txBody>
        </p:sp>
      </p:grpSp>
      <p:sp>
        <p:nvSpPr>
          <p:cNvPr id="75" name="Title 1">
            <a:extLst>
              <a:ext uri="{FF2B5EF4-FFF2-40B4-BE49-F238E27FC236}">
                <a16:creationId xmlns:a16="http://schemas.microsoft.com/office/drawing/2014/main" id="{4C93811A-D55F-46A6-837F-2CAEC52902EC}"/>
              </a:ext>
            </a:extLst>
          </p:cNvPr>
          <p:cNvSpPr txBox="1">
            <a:spLocks/>
          </p:cNvSpPr>
          <p:nvPr/>
        </p:nvSpPr>
        <p:spPr>
          <a:xfrm>
            <a:off x="431674" y="2070356"/>
            <a:ext cx="4451483" cy="1291723"/>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6" spc="0" dirty="0">
                <a:solidFill>
                  <a:schemeClr val="tx1"/>
                </a:solidFill>
              </a:rPr>
              <a:t>Kubernetes Architecture Components</a:t>
            </a:r>
          </a:p>
        </p:txBody>
      </p:sp>
    </p:spTree>
    <p:extLst>
      <p:ext uri="{BB962C8B-B14F-4D97-AF65-F5344CB8AC3E}">
        <p14:creationId xmlns:p14="http://schemas.microsoft.com/office/powerpoint/2010/main" val="18593867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3BD3E94-ED90-41B6-8248-8323FF5A98F6}"/>
              </a:ext>
            </a:extLst>
          </p:cNvPr>
          <p:cNvGrpSpPr/>
          <p:nvPr/>
        </p:nvGrpSpPr>
        <p:grpSpPr>
          <a:xfrm>
            <a:off x="7546458" y="1357801"/>
            <a:ext cx="2349601" cy="4641252"/>
            <a:chOff x="7565432" y="2034237"/>
            <a:chExt cx="1839770" cy="3634165"/>
          </a:xfrm>
        </p:grpSpPr>
        <p:sp>
          <p:nvSpPr>
            <p:cNvPr id="32" name="Rectangle: Rounded Corners 31">
              <a:extLst>
                <a:ext uri="{FF2B5EF4-FFF2-40B4-BE49-F238E27FC236}">
                  <a16:creationId xmlns:a16="http://schemas.microsoft.com/office/drawing/2014/main" id="{D1E6783F-AEC4-4A39-9B15-8582A77C945C}"/>
                </a:ext>
              </a:extLst>
            </p:cNvPr>
            <p:cNvSpPr/>
            <p:nvPr/>
          </p:nvSpPr>
          <p:spPr bwMode="auto">
            <a:xfrm>
              <a:off x="7565432" y="2034237"/>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33" name="Title 1">
              <a:extLst>
                <a:ext uri="{FF2B5EF4-FFF2-40B4-BE49-F238E27FC236}">
                  <a16:creationId xmlns:a16="http://schemas.microsoft.com/office/drawing/2014/main" id="{62BB8BA5-B0A1-4B46-88F3-5E94D2655B44}"/>
                </a:ext>
              </a:extLst>
            </p:cNvPr>
            <p:cNvSpPr txBox="1">
              <a:spLocks/>
            </p:cNvSpPr>
            <p:nvPr/>
          </p:nvSpPr>
          <p:spPr>
            <a:xfrm>
              <a:off x="7565432" y="2375842"/>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pod</a:t>
              </a:r>
            </a:p>
          </p:txBody>
        </p:sp>
        <p:sp>
          <p:nvSpPr>
            <p:cNvPr id="34" name="Rectangle: Rounded Corners 33">
              <a:extLst>
                <a:ext uri="{FF2B5EF4-FFF2-40B4-BE49-F238E27FC236}">
                  <a16:creationId xmlns:a16="http://schemas.microsoft.com/office/drawing/2014/main" id="{D42443FE-E8F5-4870-B2A1-FDBA0CFB8CD3}"/>
                </a:ext>
              </a:extLst>
            </p:cNvPr>
            <p:cNvSpPr/>
            <p:nvPr/>
          </p:nvSpPr>
          <p:spPr bwMode="auto">
            <a:xfrm>
              <a:off x="8572074" y="2034237"/>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35" name="Title 1">
              <a:extLst>
                <a:ext uri="{FF2B5EF4-FFF2-40B4-BE49-F238E27FC236}">
                  <a16:creationId xmlns:a16="http://schemas.microsoft.com/office/drawing/2014/main" id="{BE1F32BC-9F25-4F2E-BD0D-02EAC279A247}"/>
                </a:ext>
              </a:extLst>
            </p:cNvPr>
            <p:cNvSpPr txBox="1">
              <a:spLocks/>
            </p:cNvSpPr>
            <p:nvPr/>
          </p:nvSpPr>
          <p:spPr>
            <a:xfrm>
              <a:off x="8572074" y="2375842"/>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deployment</a:t>
              </a:r>
            </a:p>
          </p:txBody>
        </p:sp>
        <p:sp>
          <p:nvSpPr>
            <p:cNvPr id="36" name="Rectangle: Rounded Corners 35">
              <a:extLst>
                <a:ext uri="{FF2B5EF4-FFF2-40B4-BE49-F238E27FC236}">
                  <a16:creationId xmlns:a16="http://schemas.microsoft.com/office/drawing/2014/main" id="{48A84481-3359-4932-8365-2C6F15EF9E7A}"/>
                </a:ext>
              </a:extLst>
            </p:cNvPr>
            <p:cNvSpPr/>
            <p:nvPr/>
          </p:nvSpPr>
          <p:spPr bwMode="auto">
            <a:xfrm>
              <a:off x="7565432" y="2948798"/>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37" name="Title 1">
              <a:extLst>
                <a:ext uri="{FF2B5EF4-FFF2-40B4-BE49-F238E27FC236}">
                  <a16:creationId xmlns:a16="http://schemas.microsoft.com/office/drawing/2014/main" id="{40D5C83D-3781-4A58-9D12-1F62F4967581}"/>
                </a:ext>
              </a:extLst>
            </p:cNvPr>
            <p:cNvSpPr txBox="1">
              <a:spLocks/>
            </p:cNvSpPr>
            <p:nvPr/>
          </p:nvSpPr>
          <p:spPr>
            <a:xfrm>
              <a:off x="7565432" y="3290403"/>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service</a:t>
              </a:r>
            </a:p>
          </p:txBody>
        </p:sp>
        <p:sp>
          <p:nvSpPr>
            <p:cNvPr id="38" name="Rectangle: Rounded Corners 37">
              <a:extLst>
                <a:ext uri="{FF2B5EF4-FFF2-40B4-BE49-F238E27FC236}">
                  <a16:creationId xmlns:a16="http://schemas.microsoft.com/office/drawing/2014/main" id="{669FA7BE-A68E-4743-A172-C49507F2A5D8}"/>
                </a:ext>
              </a:extLst>
            </p:cNvPr>
            <p:cNvSpPr/>
            <p:nvPr/>
          </p:nvSpPr>
          <p:spPr bwMode="auto">
            <a:xfrm>
              <a:off x="8572074" y="2948798"/>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39" name="Title 1">
              <a:extLst>
                <a:ext uri="{FF2B5EF4-FFF2-40B4-BE49-F238E27FC236}">
                  <a16:creationId xmlns:a16="http://schemas.microsoft.com/office/drawing/2014/main" id="{9EB4E7BD-FE4C-4678-A32F-C026FA9BD228}"/>
                </a:ext>
              </a:extLst>
            </p:cNvPr>
            <p:cNvSpPr txBox="1">
              <a:spLocks/>
            </p:cNvSpPr>
            <p:nvPr/>
          </p:nvSpPr>
          <p:spPr>
            <a:xfrm>
              <a:off x="8572074" y="3332456"/>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spcAft>
                  <a:spcPts val="588"/>
                </a:spcAft>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Replica set</a:t>
              </a:r>
            </a:p>
          </p:txBody>
        </p:sp>
        <p:sp>
          <p:nvSpPr>
            <p:cNvPr id="40" name="Rectangle: Rounded Corners 39">
              <a:extLst>
                <a:ext uri="{FF2B5EF4-FFF2-40B4-BE49-F238E27FC236}">
                  <a16:creationId xmlns:a16="http://schemas.microsoft.com/office/drawing/2014/main" id="{CAFD89D0-497D-4AE0-87AB-4C409BCD637E}"/>
                </a:ext>
              </a:extLst>
            </p:cNvPr>
            <p:cNvSpPr/>
            <p:nvPr/>
          </p:nvSpPr>
          <p:spPr bwMode="auto">
            <a:xfrm>
              <a:off x="7575717" y="3911555"/>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41" name="Title 1">
              <a:extLst>
                <a:ext uri="{FF2B5EF4-FFF2-40B4-BE49-F238E27FC236}">
                  <a16:creationId xmlns:a16="http://schemas.microsoft.com/office/drawing/2014/main" id="{71982431-3DD4-462A-9282-FBCB55644972}"/>
                </a:ext>
              </a:extLst>
            </p:cNvPr>
            <p:cNvSpPr txBox="1">
              <a:spLocks/>
            </p:cNvSpPr>
            <p:nvPr/>
          </p:nvSpPr>
          <p:spPr>
            <a:xfrm>
              <a:off x="7575717" y="4253160"/>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ingress</a:t>
              </a:r>
            </a:p>
          </p:txBody>
        </p:sp>
        <p:sp>
          <p:nvSpPr>
            <p:cNvPr id="42" name="Rectangle: Rounded Corners 41">
              <a:extLst>
                <a:ext uri="{FF2B5EF4-FFF2-40B4-BE49-F238E27FC236}">
                  <a16:creationId xmlns:a16="http://schemas.microsoft.com/office/drawing/2014/main" id="{BBA0E264-4680-4566-A3E7-BA432B52743F}"/>
                </a:ext>
              </a:extLst>
            </p:cNvPr>
            <p:cNvSpPr/>
            <p:nvPr/>
          </p:nvSpPr>
          <p:spPr bwMode="auto">
            <a:xfrm>
              <a:off x="8582359" y="3911555"/>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43" name="Title 1">
              <a:extLst>
                <a:ext uri="{FF2B5EF4-FFF2-40B4-BE49-F238E27FC236}">
                  <a16:creationId xmlns:a16="http://schemas.microsoft.com/office/drawing/2014/main" id="{55DC3CA1-1CCD-4784-9F5F-958E5E0592E7}"/>
                </a:ext>
              </a:extLst>
            </p:cNvPr>
            <p:cNvSpPr txBox="1">
              <a:spLocks/>
            </p:cNvSpPr>
            <p:nvPr/>
          </p:nvSpPr>
          <p:spPr>
            <a:xfrm>
              <a:off x="8582359" y="4295213"/>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spcAft>
                  <a:spcPts val="588"/>
                </a:spcAft>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Daemon set </a:t>
              </a:r>
            </a:p>
            <a:p>
              <a:pPr algn="ctr" defTabSz="914192">
                <a:spcAft>
                  <a:spcPts val="588"/>
                </a:spcAft>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job</a:t>
              </a:r>
            </a:p>
          </p:txBody>
        </p:sp>
        <p:sp>
          <p:nvSpPr>
            <p:cNvPr id="44" name="Rectangle: Rounded Corners 43">
              <a:extLst>
                <a:ext uri="{FF2B5EF4-FFF2-40B4-BE49-F238E27FC236}">
                  <a16:creationId xmlns:a16="http://schemas.microsoft.com/office/drawing/2014/main" id="{5348596E-C50B-4D8D-B4E8-2C32C01067F9}"/>
                </a:ext>
              </a:extLst>
            </p:cNvPr>
            <p:cNvSpPr/>
            <p:nvPr/>
          </p:nvSpPr>
          <p:spPr bwMode="auto">
            <a:xfrm>
              <a:off x="7575717" y="4845559"/>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45" name="Title 1">
              <a:extLst>
                <a:ext uri="{FF2B5EF4-FFF2-40B4-BE49-F238E27FC236}">
                  <a16:creationId xmlns:a16="http://schemas.microsoft.com/office/drawing/2014/main" id="{A987750F-8032-4514-B6B4-DBBB890CA9DA}"/>
                </a:ext>
              </a:extLst>
            </p:cNvPr>
            <p:cNvSpPr txBox="1">
              <a:spLocks/>
            </p:cNvSpPr>
            <p:nvPr/>
          </p:nvSpPr>
          <p:spPr>
            <a:xfrm>
              <a:off x="7575717" y="5187164"/>
              <a:ext cx="822843" cy="13963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namespace</a:t>
              </a:r>
            </a:p>
          </p:txBody>
        </p:sp>
        <p:sp>
          <p:nvSpPr>
            <p:cNvPr id="46" name="Rectangle: Rounded Corners 45">
              <a:extLst>
                <a:ext uri="{FF2B5EF4-FFF2-40B4-BE49-F238E27FC236}">
                  <a16:creationId xmlns:a16="http://schemas.microsoft.com/office/drawing/2014/main" id="{06043E78-114D-4F83-9E3F-9C3F89B346A4}"/>
                </a:ext>
              </a:extLst>
            </p:cNvPr>
            <p:cNvSpPr/>
            <p:nvPr/>
          </p:nvSpPr>
          <p:spPr bwMode="auto">
            <a:xfrm>
              <a:off x="8582359" y="4845559"/>
              <a:ext cx="822843" cy="822843"/>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47" name="Title 1">
              <a:extLst>
                <a:ext uri="{FF2B5EF4-FFF2-40B4-BE49-F238E27FC236}">
                  <a16:creationId xmlns:a16="http://schemas.microsoft.com/office/drawing/2014/main" id="{5627FB94-7B4C-49E2-AC59-D63C48C99275}"/>
                </a:ext>
              </a:extLst>
            </p:cNvPr>
            <p:cNvSpPr txBox="1">
              <a:spLocks/>
            </p:cNvSpPr>
            <p:nvPr/>
          </p:nvSpPr>
          <p:spPr>
            <a:xfrm>
              <a:off x="8582359" y="5229217"/>
              <a:ext cx="822843" cy="139633"/>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spcAft>
                  <a:spcPts val="588"/>
                </a:spcAft>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Secret</a:t>
              </a:r>
            </a:p>
            <a:p>
              <a:pPr algn="ctr" defTabSz="914192">
                <a:spcAft>
                  <a:spcPts val="588"/>
                </a:spcAft>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Config-map</a:t>
              </a:r>
            </a:p>
          </p:txBody>
        </p:sp>
      </p:grpSp>
      <p:sp>
        <p:nvSpPr>
          <p:cNvPr id="48" name="Title 1">
            <a:extLst>
              <a:ext uri="{FF2B5EF4-FFF2-40B4-BE49-F238E27FC236}">
                <a16:creationId xmlns:a16="http://schemas.microsoft.com/office/drawing/2014/main" id="{2A866D5A-B014-46FE-90D7-A551BD8CB15B}"/>
              </a:ext>
            </a:extLst>
          </p:cNvPr>
          <p:cNvSpPr txBox="1">
            <a:spLocks/>
          </p:cNvSpPr>
          <p:nvPr/>
        </p:nvSpPr>
        <p:spPr>
          <a:xfrm>
            <a:off x="431674" y="2070356"/>
            <a:ext cx="4451483" cy="1291723"/>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6" spc="0" dirty="0">
                <a:solidFill>
                  <a:schemeClr val="tx1"/>
                </a:solidFill>
              </a:rPr>
              <a:t>Kubernetes Resources</a:t>
            </a:r>
          </a:p>
        </p:txBody>
      </p:sp>
    </p:spTree>
    <p:extLst>
      <p:ext uri="{BB962C8B-B14F-4D97-AF65-F5344CB8AC3E}">
        <p14:creationId xmlns:p14="http://schemas.microsoft.com/office/powerpoint/2010/main" val="12715202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defTabSz="914016"/>
            <a:r>
              <a:rPr lang="en-US" sz="4703" spc="-69" dirty="0">
                <a:solidFill>
                  <a:srgbClr val="0072C6"/>
                </a:solidFill>
              </a:rPr>
              <a:t>Security with Kubernetes</a:t>
            </a:r>
          </a:p>
        </p:txBody>
      </p:sp>
      <p:sp>
        <p:nvSpPr>
          <p:cNvPr id="6" name="Text Placeholder 5">
            <a:extLst>
              <a:ext uri="{FF2B5EF4-FFF2-40B4-BE49-F238E27FC236}">
                <a16:creationId xmlns:a16="http://schemas.microsoft.com/office/drawing/2014/main" id="{B6A6C492-A56D-4BC4-A99C-697587C18A40}"/>
              </a:ext>
            </a:extLst>
          </p:cNvPr>
          <p:cNvSpPr>
            <a:spLocks noGrp="1"/>
          </p:cNvSpPr>
          <p:nvPr>
            <p:ph type="body" sz="quarter" idx="11"/>
          </p:nvPr>
        </p:nvSpPr>
        <p:spPr>
          <a:xfrm>
            <a:off x="269242" y="1175221"/>
            <a:ext cx="11655078" cy="4416722"/>
          </a:xfrm>
        </p:spPr>
        <p:txBody>
          <a:bodyPr/>
          <a:lstStyle/>
          <a:p>
            <a:pPr lvl="1"/>
            <a:r>
              <a:rPr lang="en-US" sz="2000" dirty="0"/>
              <a:t>RBAC / Namespaces / Azure AD</a:t>
            </a:r>
          </a:p>
          <a:p>
            <a:pPr lvl="1"/>
            <a:r>
              <a:rPr lang="en-US" sz="2000" dirty="0"/>
              <a:t>Networking Topology</a:t>
            </a:r>
          </a:p>
          <a:p>
            <a:pPr lvl="2"/>
            <a:r>
              <a:rPr lang="en-US" dirty="0"/>
              <a:t>Ingress Controllers</a:t>
            </a:r>
          </a:p>
          <a:p>
            <a:pPr lvl="1"/>
            <a:r>
              <a:rPr lang="en-US" sz="2000" dirty="0"/>
              <a:t>CNI (Container Network Interface) Plug-ins</a:t>
            </a:r>
          </a:p>
          <a:p>
            <a:pPr lvl="2"/>
            <a:r>
              <a:rPr lang="en-US" dirty="0" err="1"/>
              <a:t>kubenet</a:t>
            </a:r>
            <a:endParaRPr lang="en-US" dirty="0"/>
          </a:p>
          <a:p>
            <a:pPr lvl="2"/>
            <a:r>
              <a:rPr lang="en-US" dirty="0"/>
              <a:t>Azure - NSG</a:t>
            </a:r>
          </a:p>
          <a:p>
            <a:pPr lvl="1"/>
            <a:r>
              <a:rPr lang="en-US" sz="2000" dirty="0"/>
              <a:t>VM Patching</a:t>
            </a:r>
          </a:p>
          <a:p>
            <a:pPr lvl="1"/>
            <a:r>
              <a:rPr lang="en-US" sz="2000" dirty="0"/>
              <a:t>Secrets</a:t>
            </a:r>
          </a:p>
          <a:p>
            <a:pPr lvl="1"/>
            <a:r>
              <a:rPr lang="en-US" sz="2000" dirty="0"/>
              <a:t>TLS Key Rotation</a:t>
            </a:r>
          </a:p>
          <a:p>
            <a:pPr lvl="1"/>
            <a:r>
              <a:rPr lang="en-US" sz="2000" dirty="0"/>
              <a:t>Service to Service TLS (</a:t>
            </a:r>
            <a:r>
              <a:rPr lang="en-US" sz="2000" dirty="0" err="1"/>
              <a:t>Istio</a:t>
            </a:r>
            <a:r>
              <a:rPr lang="en-US" sz="2000" dirty="0"/>
              <a:t>) </a:t>
            </a:r>
            <a:endParaRPr lang="en-US" dirty="0"/>
          </a:p>
        </p:txBody>
      </p:sp>
    </p:spTree>
    <p:extLst>
      <p:ext uri="{BB962C8B-B14F-4D97-AF65-F5344CB8AC3E}">
        <p14:creationId xmlns:p14="http://schemas.microsoft.com/office/powerpoint/2010/main" val="10413318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B113C-C56F-4EA4-BB58-EBD795D90148}"/>
              </a:ext>
            </a:extLst>
          </p:cNvPr>
          <p:cNvSpPr>
            <a:spLocks noGrp="1"/>
          </p:cNvSpPr>
          <p:nvPr>
            <p:ph type="title"/>
          </p:nvPr>
        </p:nvSpPr>
        <p:spPr/>
        <p:txBody>
          <a:bodyPr/>
          <a:lstStyle/>
          <a:p>
            <a:r>
              <a:rPr lang="en-US" dirty="0"/>
              <a:t>ACS Engine</a:t>
            </a:r>
          </a:p>
        </p:txBody>
      </p:sp>
      <p:sp>
        <p:nvSpPr>
          <p:cNvPr id="67" name="Rectangle 66">
            <a:hlinkClick r:id="rId3" action="ppaction://hlinksldjump"/>
            <a:extLst>
              <a:ext uri="{FF2B5EF4-FFF2-40B4-BE49-F238E27FC236}">
                <a16:creationId xmlns:a16="http://schemas.microsoft.com/office/drawing/2014/main" id="{2F18DA8D-A26B-49CA-8E53-2C3E87F9C3B9}"/>
              </a:ext>
            </a:extLst>
          </p:cNvPr>
          <p:cNvSpPr/>
          <p:nvPr/>
        </p:nvSpPr>
        <p:spPr bwMode="auto">
          <a:xfrm>
            <a:off x="1451193" y="577625"/>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C0DFC028-BBD2-46AD-B092-BE6B39D3695F}"/>
              </a:ext>
            </a:extLst>
          </p:cNvPr>
          <p:cNvGrpSpPr/>
          <p:nvPr/>
        </p:nvGrpSpPr>
        <p:grpSpPr>
          <a:xfrm>
            <a:off x="2428107" y="3804942"/>
            <a:ext cx="9319243" cy="1502179"/>
            <a:chOff x="2512497" y="4443640"/>
            <a:chExt cx="9506113" cy="1532301"/>
          </a:xfrm>
        </p:grpSpPr>
        <p:sp>
          <p:nvSpPr>
            <p:cNvPr id="68" name="Title 1">
              <a:extLst>
                <a:ext uri="{FF2B5EF4-FFF2-40B4-BE49-F238E27FC236}">
                  <a16:creationId xmlns:a16="http://schemas.microsoft.com/office/drawing/2014/main" id="{40D5C83D-3781-4A58-9D12-1F62F4967581}"/>
                </a:ext>
              </a:extLst>
            </p:cNvPr>
            <p:cNvSpPr txBox="1">
              <a:spLocks/>
            </p:cNvSpPr>
            <p:nvPr/>
          </p:nvSpPr>
          <p:spPr>
            <a:xfrm>
              <a:off x="4655723" y="4724980"/>
              <a:ext cx="1512184" cy="464381"/>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1176"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Generate template using ACS-engine</a:t>
              </a:r>
            </a:p>
          </p:txBody>
        </p:sp>
        <p:sp>
          <p:nvSpPr>
            <p:cNvPr id="69" name="Title 1">
              <a:extLst>
                <a:ext uri="{FF2B5EF4-FFF2-40B4-BE49-F238E27FC236}">
                  <a16:creationId xmlns:a16="http://schemas.microsoft.com/office/drawing/2014/main" id="{40D5C83D-3781-4A58-9D12-1F62F4967581}"/>
                </a:ext>
              </a:extLst>
            </p:cNvPr>
            <p:cNvSpPr txBox="1">
              <a:spLocks/>
            </p:cNvSpPr>
            <p:nvPr/>
          </p:nvSpPr>
          <p:spPr>
            <a:xfrm>
              <a:off x="8348143" y="4999220"/>
              <a:ext cx="1538470" cy="196574"/>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defRPr/>
              </a:pPr>
              <a:r>
                <a:rPr lang="en-US" sz="1176"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Deploy ARM template using Azure CLI</a:t>
              </a:r>
            </a:p>
          </p:txBody>
        </p:sp>
        <p:sp>
          <p:nvSpPr>
            <p:cNvPr id="71" name="Rectangle: Rounded Corners 31">
              <a:extLst>
                <a:ext uri="{FF2B5EF4-FFF2-40B4-BE49-F238E27FC236}">
                  <a16:creationId xmlns:a16="http://schemas.microsoft.com/office/drawing/2014/main" id="{D1E6783F-AEC4-4A39-9B15-8582A77C945C}"/>
                </a:ext>
              </a:extLst>
            </p:cNvPr>
            <p:cNvSpPr/>
            <p:nvPr/>
          </p:nvSpPr>
          <p:spPr bwMode="auto">
            <a:xfrm>
              <a:off x="10154943" y="4673021"/>
              <a:ext cx="1630432" cy="130292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bodyPr>
            <a:lstStyle/>
            <a:p>
              <a:pPr algn="ctr" defTabSz="913927" fontAlgn="base">
                <a:lnSpc>
                  <a:spcPct val="90000"/>
                </a:lnSpc>
                <a:spcBef>
                  <a:spcPct val="0"/>
                </a:spcBef>
                <a:spcAft>
                  <a:spcPct val="0"/>
                </a:spcAft>
              </a:pPr>
              <a:r>
                <a:rPr lang="en-US" sz="1372" dirty="0">
                  <a:solidFill>
                    <a:srgbClr val="505050"/>
                  </a:solidFill>
                  <a:latin typeface="Segoe UI"/>
                  <a:ea typeface="Segoe UI" pitchFamily="34" charset="0"/>
                  <a:cs typeface="Segoe UI" pitchFamily="34" charset="0"/>
                </a:rPr>
                <a:t>Deployed Cluster </a:t>
              </a:r>
              <a:br>
                <a:rPr lang="en-US" sz="1372" dirty="0">
                  <a:solidFill>
                    <a:srgbClr val="505050"/>
                  </a:solidFill>
                  <a:latin typeface="Segoe UI"/>
                  <a:ea typeface="Segoe UI" pitchFamily="34" charset="0"/>
                  <a:cs typeface="Segoe UI" pitchFamily="34" charset="0"/>
                </a:rPr>
              </a:br>
              <a:r>
                <a:rPr lang="en-US" sz="1372" dirty="0">
                  <a:solidFill>
                    <a:srgbClr val="505050"/>
                  </a:solidFill>
                  <a:latin typeface="Segoe UI"/>
                  <a:ea typeface="Segoe UI" pitchFamily="34" charset="0"/>
                  <a:cs typeface="Segoe UI" pitchFamily="34" charset="0"/>
                </a:rPr>
                <a:t>on Azure</a:t>
              </a:r>
            </a:p>
          </p:txBody>
        </p:sp>
        <p:sp>
          <p:nvSpPr>
            <p:cNvPr id="73" name="Rectangle: Rounded Corners 31">
              <a:extLst>
                <a:ext uri="{FF2B5EF4-FFF2-40B4-BE49-F238E27FC236}">
                  <a16:creationId xmlns:a16="http://schemas.microsoft.com/office/drawing/2014/main" id="{D1E6783F-AEC4-4A39-9B15-8582A77C945C}"/>
                </a:ext>
              </a:extLst>
            </p:cNvPr>
            <p:cNvSpPr/>
            <p:nvPr/>
          </p:nvSpPr>
          <p:spPr bwMode="auto">
            <a:xfrm>
              <a:off x="6449380" y="4673021"/>
              <a:ext cx="1630432" cy="130292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bodyPr>
            <a:lstStyle/>
            <a:p>
              <a:pPr algn="ctr" defTabSz="913927" fontAlgn="base">
                <a:lnSpc>
                  <a:spcPct val="90000"/>
                </a:lnSpc>
                <a:spcBef>
                  <a:spcPct val="0"/>
                </a:spcBef>
                <a:spcAft>
                  <a:spcPct val="0"/>
                </a:spcAft>
              </a:pPr>
              <a:r>
                <a:rPr lang="en-US" sz="1372" dirty="0">
                  <a:solidFill>
                    <a:srgbClr val="505050"/>
                  </a:solidFill>
                  <a:latin typeface="Segoe UI"/>
                  <a:ea typeface="Segoe UI" pitchFamily="34" charset="0"/>
                  <a:cs typeface="Segoe UI" pitchFamily="34" charset="0"/>
                </a:rPr>
                <a:t>ARM </a:t>
              </a:r>
              <a:br>
                <a:rPr lang="en-US" sz="1372" dirty="0">
                  <a:solidFill>
                    <a:srgbClr val="505050"/>
                  </a:solidFill>
                  <a:latin typeface="Segoe UI"/>
                  <a:ea typeface="Segoe UI" pitchFamily="34" charset="0"/>
                  <a:cs typeface="Segoe UI" pitchFamily="34" charset="0"/>
                </a:rPr>
              </a:br>
              <a:r>
                <a:rPr lang="en-US" sz="1372" dirty="0">
                  <a:solidFill>
                    <a:srgbClr val="505050"/>
                  </a:solidFill>
                  <a:latin typeface="Segoe UI"/>
                  <a:ea typeface="Segoe UI" pitchFamily="34" charset="0"/>
                  <a:cs typeface="Segoe UI" pitchFamily="34" charset="0"/>
                </a:rPr>
                <a:t>template file</a:t>
              </a:r>
            </a:p>
          </p:txBody>
        </p:sp>
        <p:sp>
          <p:nvSpPr>
            <p:cNvPr id="75" name="Rectangle: Rounded Corners 31">
              <a:extLst>
                <a:ext uri="{FF2B5EF4-FFF2-40B4-BE49-F238E27FC236}">
                  <a16:creationId xmlns:a16="http://schemas.microsoft.com/office/drawing/2014/main" id="{D1E6783F-AEC4-4A39-9B15-8582A77C945C}"/>
                </a:ext>
              </a:extLst>
            </p:cNvPr>
            <p:cNvSpPr/>
            <p:nvPr/>
          </p:nvSpPr>
          <p:spPr bwMode="auto">
            <a:xfrm>
              <a:off x="2743817" y="4673021"/>
              <a:ext cx="1630432" cy="130292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1" forceAA="0" compatLnSpc="1">
              <a:prstTxWarp prst="textNoShape">
                <a:avLst/>
              </a:prstTxWarp>
              <a:noAutofit/>
            </a:bodyPr>
            <a:lstStyle/>
            <a:p>
              <a:pPr algn="ctr" defTabSz="913927" fontAlgn="base">
                <a:lnSpc>
                  <a:spcPct val="90000"/>
                </a:lnSpc>
                <a:spcBef>
                  <a:spcPct val="0"/>
                </a:spcBef>
                <a:spcAft>
                  <a:spcPct val="0"/>
                </a:spcAft>
              </a:pPr>
              <a:r>
                <a:rPr lang="en-US" sz="1372" dirty="0">
                  <a:solidFill>
                    <a:srgbClr val="505050"/>
                  </a:solidFill>
                  <a:latin typeface="Segoe UI"/>
                  <a:ea typeface="Segoe UI" pitchFamily="34" charset="0"/>
                  <a:cs typeface="Segoe UI" pitchFamily="34" charset="0"/>
                </a:rPr>
                <a:t>ACS-engine cluster definition file</a:t>
              </a:r>
            </a:p>
          </p:txBody>
        </p:sp>
        <p:pic>
          <p:nvPicPr>
            <p:cNvPr id="76" name="Content Placeholder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1545330" y="4443640"/>
              <a:ext cx="473280" cy="459215"/>
            </a:xfrm>
            <a:prstGeom prst="rect">
              <a:avLst/>
            </a:prstGeom>
          </p:spPr>
        </p:pic>
        <p:pic>
          <p:nvPicPr>
            <p:cNvPr id="77" name="Picture 76"/>
            <p:cNvPicPr>
              <a:picLocks noChangeAspect="1"/>
            </p:cNvPicPr>
            <p:nvPr/>
          </p:nvPicPr>
          <p:blipFill>
            <a:blip r:embed="rId5"/>
            <a:stretch>
              <a:fillRect/>
            </a:stretch>
          </p:blipFill>
          <p:spPr>
            <a:xfrm>
              <a:off x="6219695" y="4457444"/>
              <a:ext cx="462634" cy="462634"/>
            </a:xfrm>
            <a:prstGeom prst="rect">
              <a:avLst/>
            </a:prstGeom>
          </p:spPr>
        </p:pic>
        <p:pic>
          <p:nvPicPr>
            <p:cNvPr id="78" name="Picture 77"/>
            <p:cNvPicPr>
              <a:picLocks noChangeAspect="1"/>
            </p:cNvPicPr>
            <p:nvPr/>
          </p:nvPicPr>
          <p:blipFill rotWithShape="1">
            <a:blip r:embed="rId6"/>
            <a:srcRect r="63456"/>
            <a:stretch/>
          </p:blipFill>
          <p:spPr>
            <a:xfrm>
              <a:off x="9951912" y="4457443"/>
              <a:ext cx="509069" cy="445413"/>
            </a:xfrm>
            <a:prstGeom prst="rect">
              <a:avLst/>
            </a:prstGeom>
            <a:solidFill>
              <a:schemeClr val="bg1"/>
            </a:solidFill>
            <a:ln w="25400">
              <a:solidFill>
                <a:schemeClr val="bg1"/>
              </a:solidFill>
            </a:ln>
          </p:spPr>
        </p:pic>
        <p:cxnSp>
          <p:nvCxnSpPr>
            <p:cNvPr id="80" name="Straight Arrow Connector 79">
              <a:extLst>
                <a:ext uri="{FF2B5EF4-FFF2-40B4-BE49-F238E27FC236}">
                  <a16:creationId xmlns:a16="http://schemas.microsoft.com/office/drawing/2014/main" id="{12A5BA99-8309-439E-89B6-86E8F46561F7}"/>
                </a:ext>
              </a:extLst>
            </p:cNvPr>
            <p:cNvCxnSpPr>
              <a:cxnSpLocks/>
              <a:endCxn id="71" idx="1"/>
            </p:cNvCxnSpPr>
            <p:nvPr/>
          </p:nvCxnSpPr>
          <p:spPr>
            <a:xfrm>
              <a:off x="8079812" y="5324481"/>
              <a:ext cx="2075131"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5"/>
            <a:stretch>
              <a:fillRect/>
            </a:stretch>
          </p:blipFill>
          <p:spPr>
            <a:xfrm>
              <a:off x="2512497" y="4457444"/>
              <a:ext cx="462634" cy="462634"/>
            </a:xfrm>
            <a:prstGeom prst="rect">
              <a:avLst/>
            </a:prstGeom>
          </p:spPr>
        </p:pic>
        <p:cxnSp>
          <p:nvCxnSpPr>
            <p:cNvPr id="82" name="Straight Arrow Connector 81">
              <a:extLst>
                <a:ext uri="{FF2B5EF4-FFF2-40B4-BE49-F238E27FC236}">
                  <a16:creationId xmlns:a16="http://schemas.microsoft.com/office/drawing/2014/main" id="{12A5BA99-8309-439E-89B6-86E8F46561F7}"/>
                </a:ext>
              </a:extLst>
            </p:cNvPr>
            <p:cNvCxnSpPr>
              <a:cxnSpLocks/>
            </p:cNvCxnSpPr>
            <p:nvPr/>
          </p:nvCxnSpPr>
          <p:spPr>
            <a:xfrm>
              <a:off x="4374249" y="5324481"/>
              <a:ext cx="2075131"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9" name="Text Placeholder 9">
            <a:extLst>
              <a:ext uri="{FF2B5EF4-FFF2-40B4-BE49-F238E27FC236}">
                <a16:creationId xmlns:a16="http://schemas.microsoft.com/office/drawing/2014/main" id="{BE89BE29-86F2-4467-AAB6-298FC48787C6}"/>
              </a:ext>
            </a:extLst>
          </p:cNvPr>
          <p:cNvSpPr txBox="1">
            <a:spLocks/>
          </p:cNvSpPr>
          <p:nvPr/>
        </p:nvSpPr>
        <p:spPr>
          <a:xfrm>
            <a:off x="2534387" y="1434397"/>
            <a:ext cx="9106685" cy="1674581"/>
          </a:xfrm>
          <a:prstGeom prst="rect">
            <a:avLst/>
          </a:prstGeom>
        </p:spPr>
        <p:txBody>
          <a:bodyPr vert="horz" wrap="square" lIns="143428" tIns="89642" rIns="143428" bIns="89642"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1"/>
                    </a:gs>
                    <a:gs pos="100000">
                      <a:schemeClr val="tx1"/>
                    </a:gs>
                  </a:gsLst>
                  <a:lin ang="5400000" scaled="0"/>
                </a:gradFill>
                <a:latin typeface="+mj-lt"/>
                <a:ea typeface="+mn-ea"/>
                <a:cs typeface="+mn-cs"/>
              </a:defRPr>
            </a:lvl1pPr>
            <a:lvl2pPr marL="0" marR="0" indent="0" algn="l" defTabSz="932563" rtl="0" eaLnBrk="1" fontAlgn="auto" latinLnBrk="0" hangingPunct="1">
              <a:lnSpc>
                <a:spcPct val="100000"/>
              </a:lnSpc>
              <a:spcBef>
                <a:spcPts val="600"/>
              </a:spcBef>
              <a:spcAft>
                <a:spcPts val="120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228600" marR="0" indent="-228600"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685537" marR="0" indent="0" algn="l" defTabSz="932563" rtl="0" eaLnBrk="1" fontAlgn="auto" latinLnBrk="0" hangingPunct="1">
              <a:lnSpc>
                <a:spcPct val="100000"/>
              </a:lnSpc>
              <a:spcBef>
                <a:spcPts val="600"/>
              </a:spcBef>
              <a:spcAft>
                <a:spcPts val="60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32563" rtl="0" eaLnBrk="1" fontAlgn="auto" latinLnBrk="0" hangingPunct="1">
              <a:lnSpc>
                <a:spcPct val="100000"/>
              </a:lnSpc>
              <a:spcBef>
                <a:spcPts val="600"/>
              </a:spcBef>
              <a:spcAft>
                <a:spcPts val="60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353" dirty="0"/>
              <a:t>ACS-engine takes the best practices developed for AKS and provides it as an OSS project for deploying unmanaged clusters. </a:t>
            </a:r>
          </a:p>
          <a:p>
            <a:pPr lvl="2"/>
            <a:r>
              <a:rPr lang="en-US" sz="1765" dirty="0"/>
              <a:t>Build fully customized Kubernetes clusters</a:t>
            </a:r>
          </a:p>
          <a:p>
            <a:pPr lvl="2"/>
            <a:r>
              <a:rPr lang="en-US" sz="1765" dirty="0"/>
              <a:t>Easily deploy Kubernetes on Azure Stack</a:t>
            </a:r>
          </a:p>
        </p:txBody>
      </p:sp>
      <p:sp>
        <p:nvSpPr>
          <p:cNvPr id="83" name="Rectangle 82">
            <a:extLst>
              <a:ext uri="{FF2B5EF4-FFF2-40B4-BE49-F238E27FC236}">
                <a16:creationId xmlns:a16="http://schemas.microsoft.com/office/drawing/2014/main" id="{1B4DEA4B-B004-4F14-B5DA-0C14ECEBB0E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0D263591-36E3-42FE-9FA4-523C18331B2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C0E78212-F82C-43EF-96EB-3CA83D474F5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87" name="Rectangle: Rounded Corners 86">
            <a:extLst>
              <a:ext uri="{FF2B5EF4-FFF2-40B4-BE49-F238E27FC236}">
                <a16:creationId xmlns:a16="http://schemas.microsoft.com/office/drawing/2014/main" id="{3680B819-149E-4FDB-9BCC-21B4825A521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anose="020B0502040204020203" pitchFamily="34" charset="0"/>
              </a:rPr>
              <a:t>Azure Container Registry (ACR)</a:t>
            </a:r>
          </a:p>
        </p:txBody>
      </p:sp>
      <p:sp>
        <p:nvSpPr>
          <p:cNvPr id="88" name="Rectangle: Rounded Corners 87">
            <a:extLst>
              <a:ext uri="{FF2B5EF4-FFF2-40B4-BE49-F238E27FC236}">
                <a16:creationId xmlns:a16="http://schemas.microsoft.com/office/drawing/2014/main" id="{C94E03C5-7C22-4025-8459-D3589FCBA85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anose="020B0502040204020203" pitchFamily="34" charset="0"/>
              </a:rPr>
              <a:t>Open Service </a:t>
            </a:r>
            <a:br>
              <a:rPr lang="en-US" sz="1176">
                <a:solidFill>
                  <a:schemeClr val="tx1"/>
                </a:solidFill>
                <a:cs typeface="Segoe UI" panose="020B0502040204020203" pitchFamily="34" charset="0"/>
              </a:rPr>
            </a:br>
            <a:r>
              <a:rPr lang="en-US" sz="1176">
                <a:solidFill>
                  <a:schemeClr val="tx1"/>
                </a:solidFill>
                <a:cs typeface="Segoe UI" panose="020B0502040204020203" pitchFamily="34" charset="0"/>
              </a:rPr>
              <a:t>Broker API (OSBA)</a:t>
            </a:r>
          </a:p>
        </p:txBody>
      </p:sp>
      <p:sp>
        <p:nvSpPr>
          <p:cNvPr id="89" name="Rectangle: Rounded Corners 88">
            <a:extLst>
              <a:ext uri="{FF2B5EF4-FFF2-40B4-BE49-F238E27FC236}">
                <a16:creationId xmlns:a16="http://schemas.microsoft.com/office/drawing/2014/main" id="{C4408587-2F27-472B-88C3-FA5CE4EF2C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anose="020B0502040204020203" pitchFamily="34" charset="0"/>
              </a:rPr>
              <a:t>Release </a:t>
            </a:r>
            <a:br>
              <a:rPr lang="en-US" sz="1176">
                <a:solidFill>
                  <a:schemeClr val="tx1"/>
                </a:solidFill>
                <a:cs typeface="Segoe UI" panose="020B0502040204020203" pitchFamily="34" charset="0"/>
              </a:rPr>
            </a:br>
            <a:r>
              <a:rPr lang="en-US" sz="1176">
                <a:solidFill>
                  <a:schemeClr val="tx1"/>
                </a:solidFill>
                <a:cs typeface="Segoe UI" panose="020B0502040204020203" pitchFamily="34" charset="0"/>
              </a:rPr>
              <a:t>Automation Tools</a:t>
            </a:r>
          </a:p>
        </p:txBody>
      </p:sp>
      <p:grpSp>
        <p:nvGrpSpPr>
          <p:cNvPr id="112" name="Group 111">
            <a:extLst>
              <a:ext uri="{FF2B5EF4-FFF2-40B4-BE49-F238E27FC236}">
                <a16:creationId xmlns:a16="http://schemas.microsoft.com/office/drawing/2014/main" id="{CE140618-4329-4ED8-B7D7-0828DA0CDA8E}"/>
              </a:ext>
            </a:extLst>
          </p:cNvPr>
          <p:cNvGrpSpPr/>
          <p:nvPr/>
        </p:nvGrpSpPr>
        <p:grpSpPr>
          <a:xfrm>
            <a:off x="718982" y="1649453"/>
            <a:ext cx="573162" cy="508369"/>
            <a:chOff x="2878931" y="2940843"/>
            <a:chExt cx="1095375" cy="971550"/>
          </a:xfrm>
        </p:grpSpPr>
        <p:sp>
          <p:nvSpPr>
            <p:cNvPr id="113" name="Freeform: Shape 112">
              <a:extLst>
                <a:ext uri="{FF2B5EF4-FFF2-40B4-BE49-F238E27FC236}">
                  <a16:creationId xmlns:a16="http://schemas.microsoft.com/office/drawing/2014/main" id="{3DD4161E-DE2E-4917-B91E-D9103176041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14" name="Freeform: Shape 113">
              <a:extLst>
                <a:ext uri="{FF2B5EF4-FFF2-40B4-BE49-F238E27FC236}">
                  <a16:creationId xmlns:a16="http://schemas.microsoft.com/office/drawing/2014/main" id="{80CCBA06-4290-44B9-90BD-9EC2FD68F32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sz="1765"/>
            </a:p>
          </p:txBody>
        </p:sp>
        <p:sp>
          <p:nvSpPr>
            <p:cNvPr id="115" name="Freeform: Shape 114">
              <a:extLst>
                <a:ext uri="{FF2B5EF4-FFF2-40B4-BE49-F238E27FC236}">
                  <a16:creationId xmlns:a16="http://schemas.microsoft.com/office/drawing/2014/main" id="{FDFDA19F-446B-4D33-BCC5-D5D16ABDE97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16" name="Freeform: Shape 115">
              <a:extLst>
                <a:ext uri="{FF2B5EF4-FFF2-40B4-BE49-F238E27FC236}">
                  <a16:creationId xmlns:a16="http://schemas.microsoft.com/office/drawing/2014/main" id="{E14E38BF-5707-4574-B544-7F9D751B597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sz="1765"/>
            </a:p>
          </p:txBody>
        </p:sp>
        <p:sp>
          <p:nvSpPr>
            <p:cNvPr id="117" name="Freeform: Shape 116">
              <a:extLst>
                <a:ext uri="{FF2B5EF4-FFF2-40B4-BE49-F238E27FC236}">
                  <a16:creationId xmlns:a16="http://schemas.microsoft.com/office/drawing/2014/main" id="{E4370924-9A90-4A93-B104-A95EB0A9010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18" name="Freeform: Shape 117">
              <a:extLst>
                <a:ext uri="{FF2B5EF4-FFF2-40B4-BE49-F238E27FC236}">
                  <a16:creationId xmlns:a16="http://schemas.microsoft.com/office/drawing/2014/main" id="{6CD9C4D4-5DAD-439F-9B61-6509BF079EA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19" name="Freeform: Shape 118">
              <a:extLst>
                <a:ext uri="{FF2B5EF4-FFF2-40B4-BE49-F238E27FC236}">
                  <a16:creationId xmlns:a16="http://schemas.microsoft.com/office/drawing/2014/main" id="{0E527C29-FF43-4F7E-9563-41EFEE5B39C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grpSp>
      <p:grpSp>
        <p:nvGrpSpPr>
          <p:cNvPr id="120" name="Group 119">
            <a:extLst>
              <a:ext uri="{FF2B5EF4-FFF2-40B4-BE49-F238E27FC236}">
                <a16:creationId xmlns:a16="http://schemas.microsoft.com/office/drawing/2014/main" id="{13BA3E7C-BE67-427B-B32D-DFB4A67EA8FA}"/>
              </a:ext>
            </a:extLst>
          </p:cNvPr>
          <p:cNvGrpSpPr/>
          <p:nvPr/>
        </p:nvGrpSpPr>
        <p:grpSpPr>
          <a:xfrm>
            <a:off x="750744" y="5449176"/>
            <a:ext cx="610269" cy="540751"/>
            <a:chOff x="4360069" y="2943701"/>
            <a:chExt cx="1095375" cy="970597"/>
          </a:xfrm>
        </p:grpSpPr>
        <p:sp>
          <p:nvSpPr>
            <p:cNvPr id="121" name="Freeform: Shape 120">
              <a:extLst>
                <a:ext uri="{FF2B5EF4-FFF2-40B4-BE49-F238E27FC236}">
                  <a16:creationId xmlns:a16="http://schemas.microsoft.com/office/drawing/2014/main" id="{2D7C3913-8261-413A-8643-753CDDC12E8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22" name="Freeform: Shape 121">
              <a:extLst>
                <a:ext uri="{FF2B5EF4-FFF2-40B4-BE49-F238E27FC236}">
                  <a16:creationId xmlns:a16="http://schemas.microsoft.com/office/drawing/2014/main" id="{E651759E-2FCA-4EEE-A1C7-C22F88C91696}"/>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sz="1765"/>
            </a:p>
          </p:txBody>
        </p:sp>
        <p:sp>
          <p:nvSpPr>
            <p:cNvPr id="123" name="Freeform: Shape 122">
              <a:extLst>
                <a:ext uri="{FF2B5EF4-FFF2-40B4-BE49-F238E27FC236}">
                  <a16:creationId xmlns:a16="http://schemas.microsoft.com/office/drawing/2014/main" id="{CE8E8BB0-0B12-4515-982E-6E1C40EFDA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24" name="Freeform: Shape 123">
              <a:extLst>
                <a:ext uri="{FF2B5EF4-FFF2-40B4-BE49-F238E27FC236}">
                  <a16:creationId xmlns:a16="http://schemas.microsoft.com/office/drawing/2014/main" id="{4C370380-17B3-4BDD-A060-4574BCCAD21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sz="1765"/>
            </a:p>
          </p:txBody>
        </p:sp>
        <p:sp>
          <p:nvSpPr>
            <p:cNvPr id="125" name="Freeform: Shape 124">
              <a:extLst>
                <a:ext uri="{FF2B5EF4-FFF2-40B4-BE49-F238E27FC236}">
                  <a16:creationId xmlns:a16="http://schemas.microsoft.com/office/drawing/2014/main" id="{4D77EBE7-922B-4E11-A262-DE668477797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sz="1765"/>
            </a:p>
          </p:txBody>
        </p:sp>
        <p:sp>
          <p:nvSpPr>
            <p:cNvPr id="126" name="Freeform: Shape 125">
              <a:extLst>
                <a:ext uri="{FF2B5EF4-FFF2-40B4-BE49-F238E27FC236}">
                  <a16:creationId xmlns:a16="http://schemas.microsoft.com/office/drawing/2014/main" id="{B8470EFE-15E9-48B3-A45D-B4D599E0141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sz="1765"/>
            </a:p>
          </p:txBody>
        </p:sp>
      </p:grpSp>
      <p:grpSp>
        <p:nvGrpSpPr>
          <p:cNvPr id="127" name="Group 126">
            <a:extLst>
              <a:ext uri="{FF2B5EF4-FFF2-40B4-BE49-F238E27FC236}">
                <a16:creationId xmlns:a16="http://schemas.microsoft.com/office/drawing/2014/main" id="{9D310247-63EB-4CCC-8682-7C70D6674258}"/>
              </a:ext>
            </a:extLst>
          </p:cNvPr>
          <p:cNvGrpSpPr/>
          <p:nvPr/>
        </p:nvGrpSpPr>
        <p:grpSpPr>
          <a:xfrm>
            <a:off x="689250" y="2921163"/>
            <a:ext cx="647376" cy="513072"/>
            <a:chOff x="3517678" y="3062050"/>
            <a:chExt cx="1225868" cy="971550"/>
          </a:xfrm>
        </p:grpSpPr>
        <p:sp>
          <p:nvSpPr>
            <p:cNvPr id="128" name="Freeform: Shape 127">
              <a:extLst>
                <a:ext uri="{FF2B5EF4-FFF2-40B4-BE49-F238E27FC236}">
                  <a16:creationId xmlns:a16="http://schemas.microsoft.com/office/drawing/2014/main" id="{571C2B39-7B6B-4990-B83B-EC3D85AAEE7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29" name="Freeform: Shape 128">
              <a:extLst>
                <a:ext uri="{FF2B5EF4-FFF2-40B4-BE49-F238E27FC236}">
                  <a16:creationId xmlns:a16="http://schemas.microsoft.com/office/drawing/2014/main" id="{2AC0CCA0-592F-4FB8-BF82-A18401A18F7F}"/>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30" name="Freeform: Shape 129">
              <a:extLst>
                <a:ext uri="{FF2B5EF4-FFF2-40B4-BE49-F238E27FC236}">
                  <a16:creationId xmlns:a16="http://schemas.microsoft.com/office/drawing/2014/main" id="{E7F5FABE-0ADD-4B0D-BB06-B47532C6376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31" name="Freeform: Shape 130">
              <a:extLst>
                <a:ext uri="{FF2B5EF4-FFF2-40B4-BE49-F238E27FC236}">
                  <a16:creationId xmlns:a16="http://schemas.microsoft.com/office/drawing/2014/main" id="{654F1766-1682-4F0B-9C30-E09F61819CC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32" name="Freeform: Shape 131">
              <a:extLst>
                <a:ext uri="{FF2B5EF4-FFF2-40B4-BE49-F238E27FC236}">
                  <a16:creationId xmlns:a16="http://schemas.microsoft.com/office/drawing/2014/main" id="{9A1DD7AD-AB2F-430A-93A3-D44A24246E61}"/>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33" name="Freeform: Shape 132">
              <a:extLst>
                <a:ext uri="{FF2B5EF4-FFF2-40B4-BE49-F238E27FC236}">
                  <a16:creationId xmlns:a16="http://schemas.microsoft.com/office/drawing/2014/main" id="{BAF57FE5-9051-4EF1-A812-EBE0D3F83D6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34" name="Freeform: Shape 133">
              <a:extLst>
                <a:ext uri="{FF2B5EF4-FFF2-40B4-BE49-F238E27FC236}">
                  <a16:creationId xmlns:a16="http://schemas.microsoft.com/office/drawing/2014/main" id="{9CCAD5D6-1C5F-4104-9915-30EC8954B15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35" name="Freeform: Shape 134">
              <a:extLst>
                <a:ext uri="{FF2B5EF4-FFF2-40B4-BE49-F238E27FC236}">
                  <a16:creationId xmlns:a16="http://schemas.microsoft.com/office/drawing/2014/main" id="{7511B01A-AFF2-4208-AD2A-6C441D5D52F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36" name="Freeform: Shape 135">
              <a:extLst>
                <a:ext uri="{FF2B5EF4-FFF2-40B4-BE49-F238E27FC236}">
                  <a16:creationId xmlns:a16="http://schemas.microsoft.com/office/drawing/2014/main" id="{E9600300-8C67-4788-BB9A-F274231E8FA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37" name="Freeform: Shape 136">
              <a:extLst>
                <a:ext uri="{FF2B5EF4-FFF2-40B4-BE49-F238E27FC236}">
                  <a16:creationId xmlns:a16="http://schemas.microsoft.com/office/drawing/2014/main" id="{22C6A2AC-6CF5-403D-8E5F-89E0BB0DA01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38" name="Freeform: Shape 137">
              <a:extLst>
                <a:ext uri="{FF2B5EF4-FFF2-40B4-BE49-F238E27FC236}">
                  <a16:creationId xmlns:a16="http://schemas.microsoft.com/office/drawing/2014/main" id="{1CFB68E3-5ED9-4D5C-9488-41E44B1BD9C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39" name="Freeform: Shape 138">
              <a:extLst>
                <a:ext uri="{FF2B5EF4-FFF2-40B4-BE49-F238E27FC236}">
                  <a16:creationId xmlns:a16="http://schemas.microsoft.com/office/drawing/2014/main" id="{A845AE1D-C01E-4B9F-ABB7-A2FB1DFC06E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40" name="Freeform: Shape 139">
              <a:extLst>
                <a:ext uri="{FF2B5EF4-FFF2-40B4-BE49-F238E27FC236}">
                  <a16:creationId xmlns:a16="http://schemas.microsoft.com/office/drawing/2014/main" id="{C523DFB7-5262-43AC-923C-E2299F21CF5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pic>
        <p:nvPicPr>
          <p:cNvPr id="141" name="Graphic 140">
            <a:extLst>
              <a:ext uri="{FF2B5EF4-FFF2-40B4-BE49-F238E27FC236}">
                <a16:creationId xmlns:a16="http://schemas.microsoft.com/office/drawing/2014/main" id="{9C98CA2B-B1ED-49C2-B192-12996603DB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043" y="4097470"/>
            <a:ext cx="595207" cy="601216"/>
          </a:xfrm>
          <a:prstGeom prst="rect">
            <a:avLst/>
          </a:prstGeom>
        </p:spPr>
      </p:pic>
      <p:sp>
        <p:nvSpPr>
          <p:cNvPr id="143" name="Rectangle 142">
            <a:hlinkClick r:id="" action="ppaction://noaction"/>
            <a:extLst>
              <a:ext uri="{FF2B5EF4-FFF2-40B4-BE49-F238E27FC236}">
                <a16:creationId xmlns:a16="http://schemas.microsoft.com/office/drawing/2014/main" id="{24466555-C8E3-4CFA-A743-67C6C2EC3D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hlinkClick r:id="rId9" action="ppaction://hlinksldjump"/>
            <a:extLst>
              <a:ext uri="{FF2B5EF4-FFF2-40B4-BE49-F238E27FC236}">
                <a16:creationId xmlns:a16="http://schemas.microsoft.com/office/drawing/2014/main" id="{2A6CE819-4B60-4467-8E20-E0D2C31A813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hlinkClick r:id="" action="ppaction://noaction"/>
            <a:extLst>
              <a:ext uri="{FF2B5EF4-FFF2-40B4-BE49-F238E27FC236}">
                <a16:creationId xmlns:a16="http://schemas.microsoft.com/office/drawing/2014/main" id="{718B71BF-63AC-4A04-92FA-2169959D701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hlinkClick r:id="rId3" action="ppaction://hlinksldjump"/>
            <a:extLst>
              <a:ext uri="{FF2B5EF4-FFF2-40B4-BE49-F238E27FC236}">
                <a16:creationId xmlns:a16="http://schemas.microsoft.com/office/drawing/2014/main" id="{65FC0C23-272D-455D-9DFE-680567508EDC}"/>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Rounded Corners 111">
            <a:extLst>
              <a:ext uri="{FF2B5EF4-FFF2-40B4-BE49-F238E27FC236}">
                <a16:creationId xmlns:a16="http://schemas.microsoft.com/office/drawing/2014/main" id="{9F151E44-A4EE-45DB-AD29-4B54D75D2F52}"/>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latin typeface="Segoe UI" panose="020B0502040204020203" pitchFamily="34" charset="0"/>
                <a:cs typeface="Segoe UI" panose="020B0502040204020203" pitchFamily="34" charset="0"/>
              </a:rPr>
              <a:t>ACS Engine</a:t>
            </a:r>
          </a:p>
        </p:txBody>
      </p:sp>
      <p:grpSp>
        <p:nvGrpSpPr>
          <p:cNvPr id="148" name="Group 147">
            <a:extLst>
              <a:ext uri="{FF2B5EF4-FFF2-40B4-BE49-F238E27FC236}">
                <a16:creationId xmlns:a16="http://schemas.microsoft.com/office/drawing/2014/main" id="{23DCAE76-0437-484F-A3B7-6B400B2D2843}"/>
              </a:ext>
            </a:extLst>
          </p:cNvPr>
          <p:cNvGrpSpPr/>
          <p:nvPr/>
        </p:nvGrpSpPr>
        <p:grpSpPr>
          <a:xfrm>
            <a:off x="772595" y="515342"/>
            <a:ext cx="547901" cy="528830"/>
            <a:chOff x="2368476" y="589018"/>
            <a:chExt cx="1012508" cy="977265"/>
          </a:xfrm>
        </p:grpSpPr>
        <p:sp>
          <p:nvSpPr>
            <p:cNvPr id="149" name="Freeform: Shape 113">
              <a:extLst>
                <a:ext uri="{FF2B5EF4-FFF2-40B4-BE49-F238E27FC236}">
                  <a16:creationId xmlns:a16="http://schemas.microsoft.com/office/drawing/2014/main" id="{C1FA19D2-BCCD-47A7-A20B-8E49DB8E1F9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50" name="Freeform: Shape 114">
              <a:extLst>
                <a:ext uri="{FF2B5EF4-FFF2-40B4-BE49-F238E27FC236}">
                  <a16:creationId xmlns:a16="http://schemas.microsoft.com/office/drawing/2014/main" id="{02D618AB-7630-45CD-8F8C-CA4B3417616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151" name="Freeform: Shape 115">
              <a:extLst>
                <a:ext uri="{FF2B5EF4-FFF2-40B4-BE49-F238E27FC236}">
                  <a16:creationId xmlns:a16="http://schemas.microsoft.com/office/drawing/2014/main" id="{F54D574E-3B74-4E14-8314-47D8ECBEA5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152" name="Freeform: Shape 119">
              <a:extLst>
                <a:ext uri="{FF2B5EF4-FFF2-40B4-BE49-F238E27FC236}">
                  <a16:creationId xmlns:a16="http://schemas.microsoft.com/office/drawing/2014/main" id="{5E48713A-9FFD-4F38-818D-202DB0E9C95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53" name="Freeform: Shape 120">
              <a:extLst>
                <a:ext uri="{FF2B5EF4-FFF2-40B4-BE49-F238E27FC236}">
                  <a16:creationId xmlns:a16="http://schemas.microsoft.com/office/drawing/2014/main" id="{C5CFA61F-9EAB-4FE6-AC21-88BCA2487E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154" name="Freeform: Shape 121">
              <a:extLst>
                <a:ext uri="{FF2B5EF4-FFF2-40B4-BE49-F238E27FC236}">
                  <a16:creationId xmlns:a16="http://schemas.microsoft.com/office/drawing/2014/main" id="{D43A982D-D0E0-4CAB-AAA8-EC4F07710F1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155" name="Freeform: Shape 122">
              <a:extLst>
                <a:ext uri="{FF2B5EF4-FFF2-40B4-BE49-F238E27FC236}">
                  <a16:creationId xmlns:a16="http://schemas.microsoft.com/office/drawing/2014/main" id="{C45648A6-0759-4D74-A666-7A51CC3DAD8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56" name="Freeform: Shape 123">
              <a:extLst>
                <a:ext uri="{FF2B5EF4-FFF2-40B4-BE49-F238E27FC236}">
                  <a16:creationId xmlns:a16="http://schemas.microsoft.com/office/drawing/2014/main" id="{10256C57-EBAB-4FA8-89F2-F619D0BCBEC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57" name="Freeform: Shape 124">
              <a:extLst>
                <a:ext uri="{FF2B5EF4-FFF2-40B4-BE49-F238E27FC236}">
                  <a16:creationId xmlns:a16="http://schemas.microsoft.com/office/drawing/2014/main" id="{AF1D01C9-D210-4F2E-929E-06096AF23D5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158" name="Freeform: Shape 125">
              <a:extLst>
                <a:ext uri="{FF2B5EF4-FFF2-40B4-BE49-F238E27FC236}">
                  <a16:creationId xmlns:a16="http://schemas.microsoft.com/office/drawing/2014/main" id="{34321FC0-3C40-40B0-8982-5D3E3036680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59" name="Freeform: Shape 126">
              <a:extLst>
                <a:ext uri="{FF2B5EF4-FFF2-40B4-BE49-F238E27FC236}">
                  <a16:creationId xmlns:a16="http://schemas.microsoft.com/office/drawing/2014/main" id="{47A5EC4E-619C-427F-BBBA-83B54A2615E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60" name="Freeform: Shape 127">
              <a:extLst>
                <a:ext uri="{FF2B5EF4-FFF2-40B4-BE49-F238E27FC236}">
                  <a16:creationId xmlns:a16="http://schemas.microsoft.com/office/drawing/2014/main" id="{DD147ED3-FB77-465B-AE6A-F5A48D7641B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161" name="Freeform: Shape 128">
              <a:extLst>
                <a:ext uri="{FF2B5EF4-FFF2-40B4-BE49-F238E27FC236}">
                  <a16:creationId xmlns:a16="http://schemas.microsoft.com/office/drawing/2014/main" id="{6C5B462C-AE13-44BD-8292-4DE942EA83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62" name="Freeform: Shape 129">
              <a:extLst>
                <a:ext uri="{FF2B5EF4-FFF2-40B4-BE49-F238E27FC236}">
                  <a16:creationId xmlns:a16="http://schemas.microsoft.com/office/drawing/2014/main" id="{FDD33250-741B-4A83-A521-64261451D9B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163" name="Freeform: Shape 130">
              <a:extLst>
                <a:ext uri="{FF2B5EF4-FFF2-40B4-BE49-F238E27FC236}">
                  <a16:creationId xmlns:a16="http://schemas.microsoft.com/office/drawing/2014/main" id="{F1155582-9717-4A12-AEED-0C890EBA91F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64" name="Freeform: Shape 131">
              <a:extLst>
                <a:ext uri="{FF2B5EF4-FFF2-40B4-BE49-F238E27FC236}">
                  <a16:creationId xmlns:a16="http://schemas.microsoft.com/office/drawing/2014/main" id="{56840503-3F83-4E9F-ABED-70BDEDF972C6}"/>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65" name="Freeform: Shape 132">
              <a:extLst>
                <a:ext uri="{FF2B5EF4-FFF2-40B4-BE49-F238E27FC236}">
                  <a16:creationId xmlns:a16="http://schemas.microsoft.com/office/drawing/2014/main" id="{25E01FB9-5929-4D4D-947B-C82993494B2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166" name="Freeform: Shape 133">
              <a:extLst>
                <a:ext uri="{FF2B5EF4-FFF2-40B4-BE49-F238E27FC236}">
                  <a16:creationId xmlns:a16="http://schemas.microsoft.com/office/drawing/2014/main" id="{C2664E2A-A37A-4090-8739-8E925B8E3C4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67" name="Freeform: Shape 134">
              <a:extLst>
                <a:ext uri="{FF2B5EF4-FFF2-40B4-BE49-F238E27FC236}">
                  <a16:creationId xmlns:a16="http://schemas.microsoft.com/office/drawing/2014/main" id="{EFACBEC9-FB6E-4BE4-8A3F-51A5E8CEEEC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sz="1765"/>
            </a:p>
          </p:txBody>
        </p:sp>
        <p:sp>
          <p:nvSpPr>
            <p:cNvPr id="168" name="Freeform: Shape 135">
              <a:extLst>
                <a:ext uri="{FF2B5EF4-FFF2-40B4-BE49-F238E27FC236}">
                  <a16:creationId xmlns:a16="http://schemas.microsoft.com/office/drawing/2014/main" id="{5898A40E-AEA7-4ACC-9BA6-39C0D1BC872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69" name="Freeform: Shape 136">
              <a:extLst>
                <a:ext uri="{FF2B5EF4-FFF2-40B4-BE49-F238E27FC236}">
                  <a16:creationId xmlns:a16="http://schemas.microsoft.com/office/drawing/2014/main" id="{7A197BCA-9AC6-4CD4-940D-C1C4759918A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grpSp>
      <p:sp>
        <p:nvSpPr>
          <p:cNvPr id="170" name="Rectangle 169">
            <a:hlinkClick r:id="rId3" action="ppaction://hlinksldjump"/>
            <a:extLst>
              <a:ext uri="{FF2B5EF4-FFF2-40B4-BE49-F238E27FC236}">
                <a16:creationId xmlns:a16="http://schemas.microsoft.com/office/drawing/2014/main" id="{22B7EFD8-ADBD-4443-A133-204C5342DA6C}"/>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3749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99798" y="505538"/>
            <a:ext cx="8556505" cy="854371"/>
          </a:xfrm>
        </p:spPr>
        <p:txBody>
          <a:bodyPr/>
          <a:lstStyle/>
          <a:p>
            <a:pPr algn="ctr"/>
            <a:r>
              <a:rPr lang="en-US" sz="4705">
                <a:solidFill>
                  <a:schemeClr val="tx1"/>
                </a:solidFill>
              </a:rPr>
              <a:t>Azure Container Instances (ACI)</a:t>
            </a:r>
            <a:endParaRPr lang="en-US" sz="4705">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686792" y="1181373"/>
            <a:ext cx="8108296" cy="651728"/>
          </a:xfrm>
          <a:prstGeom prst="rect">
            <a:avLst/>
          </a:prstGeom>
          <a:noFill/>
        </p:spPr>
        <p:txBody>
          <a:bodyPr wrap="square" lIns="143428" tIns="143428" rIns="143428" bIns="143428" rtlCol="0">
            <a:spAutoFit/>
          </a:bodyPr>
          <a:lstStyle/>
          <a:p>
            <a:pPr algn="ctr">
              <a:spcAft>
                <a:spcPts val="588"/>
              </a:spcAft>
            </a:pPr>
            <a:r>
              <a:rPr lang="en-US" sz="2353" dirty="0">
                <a:solidFill>
                  <a:schemeClr val="accent1"/>
                </a:solidFill>
                <a:cs typeface="Segoe UI Semibold" panose="020B0702040204020203" pitchFamily="34" charset="0"/>
              </a:rPr>
              <a:t>Easily run containers on Azure without managing servers</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073084" y="4521420"/>
            <a:ext cx="2137483" cy="1104318"/>
          </a:xfrm>
          <a:prstGeom prst="rect">
            <a:avLst/>
          </a:prstGeom>
          <a:noFill/>
        </p:spPr>
        <p:txBody>
          <a:bodyPr wrap="square" lIns="143428" tIns="143428" rIns="143428" bIns="143428" rtlCol="0" anchor="t">
            <a:spAutoFit/>
          </a:bodyPr>
          <a:lstStyle/>
          <a:p>
            <a:pPr algn="ctr">
              <a:spcAft>
                <a:spcPts val="588"/>
              </a:spcAft>
            </a:pPr>
            <a:r>
              <a:rPr lang="en-US" sz="1765" dirty="0"/>
              <a:t>Increase agility with containers on demand</a:t>
            </a:r>
            <a:endParaRPr lang="en-US" sz="1765" dirty="0">
              <a:cs typeface="Segoe UI Semibold" panose="020B0702040204020203" pitchFamily="34" charset="0"/>
            </a:endParaRPr>
          </a:p>
        </p:txBody>
      </p:sp>
      <p:sp>
        <p:nvSpPr>
          <p:cNvPr id="68" name="TextBox 67">
            <a:extLst>
              <a:ext uri="{FF2B5EF4-FFF2-40B4-BE49-F238E27FC236}">
                <a16:creationId xmlns:a16="http://schemas.microsoft.com/office/drawing/2014/main" id="{DC844172-066C-4246-8B5E-6CDE9153EF7B}"/>
              </a:ext>
            </a:extLst>
          </p:cNvPr>
          <p:cNvSpPr txBox="1"/>
          <p:nvPr/>
        </p:nvSpPr>
        <p:spPr>
          <a:xfrm>
            <a:off x="9207297" y="4521420"/>
            <a:ext cx="2233357" cy="1104318"/>
          </a:xfrm>
          <a:prstGeom prst="rect">
            <a:avLst/>
          </a:prstGeom>
          <a:noFill/>
        </p:spPr>
        <p:txBody>
          <a:bodyPr wrap="square" lIns="143428" tIns="143428" rIns="143428" bIns="143428" rtlCol="0" anchor="t">
            <a:spAutoFit/>
          </a:bodyPr>
          <a:lstStyle/>
          <a:p>
            <a:pPr algn="ctr">
              <a:spcAft>
                <a:spcPts val="588"/>
              </a:spcAft>
            </a:pPr>
            <a:r>
              <a:rPr lang="en-US" sz="1765" dirty="0"/>
              <a:t>Secure applications with hypervisor isolation</a:t>
            </a:r>
            <a:endParaRPr lang="en-US" sz="1765" dirty="0">
              <a:cs typeface="Segoe UI Semibold" panose="020B0702040204020203" pitchFamily="34" charset="0"/>
            </a:endParaRPr>
          </a:p>
        </p:txBody>
      </p:sp>
      <p:sp>
        <p:nvSpPr>
          <p:cNvPr id="70" name="TextBox 69">
            <a:extLst>
              <a:ext uri="{FF2B5EF4-FFF2-40B4-BE49-F238E27FC236}">
                <a16:creationId xmlns:a16="http://schemas.microsoft.com/office/drawing/2014/main" id="{23E594A8-098F-4E07-BF36-426138844337}"/>
              </a:ext>
            </a:extLst>
          </p:cNvPr>
          <p:cNvSpPr txBox="1"/>
          <p:nvPr/>
        </p:nvSpPr>
        <p:spPr>
          <a:xfrm>
            <a:off x="2728025" y="4521420"/>
            <a:ext cx="2432364" cy="1104318"/>
          </a:xfrm>
          <a:prstGeom prst="rect">
            <a:avLst/>
          </a:prstGeom>
          <a:noFill/>
        </p:spPr>
        <p:txBody>
          <a:bodyPr wrap="square" lIns="143428" tIns="143428" rIns="143428" bIns="143428" rtlCol="0" anchor="t">
            <a:spAutoFit/>
          </a:bodyPr>
          <a:lstStyle/>
          <a:p>
            <a:pPr algn="ctr">
              <a:spcAft>
                <a:spcPts val="588"/>
              </a:spcAft>
            </a:pPr>
            <a:r>
              <a:rPr lang="en-US" sz="1765" dirty="0"/>
              <a:t>Run containers without managing servers</a:t>
            </a:r>
            <a:endParaRPr lang="en-US" sz="1765" dirty="0">
              <a:cs typeface="Segoe UI Semibold" panose="020B0702040204020203" pitchFamily="34" charset="0"/>
            </a:endParaRP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anose="020B0502040204020203" pitchFamily="34" charset="0"/>
              </a:rPr>
              <a:t>Azure Container Registry (ACR)</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anose="020B0502040204020203" pitchFamily="34" charset="0"/>
              </a:rPr>
              <a:t>Open Service </a:t>
            </a:r>
            <a:br>
              <a:rPr lang="en-US" sz="1176">
                <a:solidFill>
                  <a:schemeClr val="tx1"/>
                </a:solidFill>
                <a:cs typeface="Segoe UI" panose="020B0502040204020203" pitchFamily="34" charset="0"/>
              </a:rPr>
            </a:br>
            <a:r>
              <a:rPr lang="en-US" sz="1176">
                <a:solidFill>
                  <a:schemeClr val="tx1"/>
                </a:solidFill>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a:solidFill>
                  <a:schemeClr val="tx1"/>
                </a:solidFill>
                <a:cs typeface="Segoe UI" panose="020B0502040204020203" pitchFamily="34" charset="0"/>
              </a:rPr>
              <a:t>Release </a:t>
            </a:r>
            <a:br>
              <a:rPr lang="en-US" sz="1176">
                <a:solidFill>
                  <a:schemeClr val="tx1"/>
                </a:solidFill>
                <a:cs typeface="Segoe UI" panose="020B0502040204020203" pitchFamily="34" charset="0"/>
              </a:rPr>
            </a:br>
            <a:r>
              <a:rPr lang="en-US" sz="1176">
                <a:solidFill>
                  <a:schemeClr val="tx1"/>
                </a:solidFill>
                <a:cs typeface="Segoe UI" panose="020B0502040204020203" pitchFamily="34" charset="0"/>
              </a:rPr>
              <a:t>Automation Tools</a:t>
            </a:r>
          </a:p>
        </p:txBody>
      </p:sp>
      <p:grpSp>
        <p:nvGrpSpPr>
          <p:cNvPr id="144" name="Group 143">
            <a:extLst>
              <a:ext uri="{FF2B5EF4-FFF2-40B4-BE49-F238E27FC236}">
                <a16:creationId xmlns:a16="http://schemas.microsoft.com/office/drawing/2014/main"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sz="1765"/>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sz="1765"/>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sz="1765"/>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sz="1765"/>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sz="1765"/>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sz="1765"/>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79" name="Rectangle 78">
            <a:hlinkClick r:id="" action="ppaction://noaction"/>
            <a:extLst>
              <a:ext uri="{FF2B5EF4-FFF2-40B4-BE49-F238E27FC236}">
                <a16:creationId xmlns:a16="http://schemas.microsoft.com/office/drawing/2014/main"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5" action="ppaction://hlinksldjump"/>
            <a:extLst>
              <a:ext uri="{FF2B5EF4-FFF2-40B4-BE49-F238E27FC236}">
                <a16:creationId xmlns:a16="http://schemas.microsoft.com/office/drawing/2014/main"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hlinkClick r:id="" action="ppaction://noaction"/>
            <a:extLst>
              <a:ext uri="{FF2B5EF4-FFF2-40B4-BE49-F238E27FC236}">
                <a16:creationId xmlns:a16="http://schemas.microsoft.com/office/drawing/2014/main"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655DAB6E-0123-4F43-AFFD-05C9E3FA29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6491" y="3046875"/>
            <a:ext cx="1615432" cy="1120531"/>
          </a:xfrm>
          <a:prstGeom prst="rect">
            <a:avLst/>
          </a:prstGeom>
        </p:spPr>
      </p:pic>
      <p:pic>
        <p:nvPicPr>
          <p:cNvPr id="6" name="Graphic 5">
            <a:extLst>
              <a:ext uri="{FF2B5EF4-FFF2-40B4-BE49-F238E27FC236}">
                <a16:creationId xmlns:a16="http://schemas.microsoft.com/office/drawing/2014/main" id="{B09A6C34-21DB-4C07-AF36-5074A2401F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95845" y="3046875"/>
            <a:ext cx="1615432" cy="1120531"/>
          </a:xfrm>
          <a:prstGeom prst="rect">
            <a:avLst/>
          </a:prstGeom>
        </p:spPr>
      </p:pic>
      <p:pic>
        <p:nvPicPr>
          <p:cNvPr id="7" name="Graphic 6">
            <a:extLst>
              <a:ext uri="{FF2B5EF4-FFF2-40B4-BE49-F238E27FC236}">
                <a16:creationId xmlns:a16="http://schemas.microsoft.com/office/drawing/2014/main" id="{8E1779FD-2B1B-4A94-B011-39BAFBED22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59715" y="3053214"/>
            <a:ext cx="1615432" cy="1120531"/>
          </a:xfrm>
          <a:prstGeom prst="rect">
            <a:avLst/>
          </a:prstGeom>
        </p:spPr>
      </p:pic>
      <p:sp>
        <p:nvSpPr>
          <p:cNvPr id="80" name="Rectangle 79">
            <a:hlinkClick r:id="rId12" action="ppaction://hlinksldjump"/>
            <a:extLst>
              <a:ext uri="{FF2B5EF4-FFF2-40B4-BE49-F238E27FC236}">
                <a16:creationId xmlns:a16="http://schemas.microsoft.com/office/drawing/2014/main" id="{E4046603-AED9-4EB0-BC3F-F9F720E78A99}"/>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Rounded Corners 111">
            <a:extLst>
              <a:ext uri="{FF2B5EF4-FFF2-40B4-BE49-F238E27FC236}">
                <a16:creationId xmlns:a16="http://schemas.microsoft.com/office/drawing/2014/main" id="{CF0ADD29-5ADE-4649-8E0A-A4C4C8AD65D9}"/>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latin typeface="Segoe UI" panose="020B0502040204020203" pitchFamily="34" charset="0"/>
                <a:cs typeface="Segoe UI" panose="020B0502040204020203" pitchFamily="34" charset="0"/>
              </a:rPr>
              <a:t>ACS Engine</a:t>
            </a:r>
          </a:p>
        </p:txBody>
      </p:sp>
      <p:grpSp>
        <p:nvGrpSpPr>
          <p:cNvPr id="84" name="Group 83">
            <a:extLst>
              <a:ext uri="{FF2B5EF4-FFF2-40B4-BE49-F238E27FC236}">
                <a16:creationId xmlns:a16="http://schemas.microsoft.com/office/drawing/2014/main" id="{3B590070-C361-4F0B-8453-C8273C952CD9}"/>
              </a:ext>
            </a:extLst>
          </p:cNvPr>
          <p:cNvGrpSpPr/>
          <p:nvPr/>
        </p:nvGrpSpPr>
        <p:grpSpPr>
          <a:xfrm>
            <a:off x="772595" y="515342"/>
            <a:ext cx="547901" cy="528830"/>
            <a:chOff x="2368476" y="589018"/>
            <a:chExt cx="1012508" cy="977265"/>
          </a:xfrm>
        </p:grpSpPr>
        <p:sp>
          <p:nvSpPr>
            <p:cNvPr id="85" name="Freeform: Shape 113">
              <a:extLst>
                <a:ext uri="{FF2B5EF4-FFF2-40B4-BE49-F238E27FC236}">
                  <a16:creationId xmlns:a16="http://schemas.microsoft.com/office/drawing/2014/main" id="{2FEADFBE-2568-4E60-AED2-C801F148159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86" name="Freeform: Shape 114">
              <a:extLst>
                <a:ext uri="{FF2B5EF4-FFF2-40B4-BE49-F238E27FC236}">
                  <a16:creationId xmlns:a16="http://schemas.microsoft.com/office/drawing/2014/main" id="{EAB8B8A4-D00A-4466-97BB-ADA764CE67E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87" name="Freeform: Shape 115">
              <a:extLst>
                <a:ext uri="{FF2B5EF4-FFF2-40B4-BE49-F238E27FC236}">
                  <a16:creationId xmlns:a16="http://schemas.microsoft.com/office/drawing/2014/main" id="{B48ACA9A-091C-40A7-A1A3-85A1D7B7D6C2}"/>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88" name="Freeform: Shape 119">
              <a:extLst>
                <a:ext uri="{FF2B5EF4-FFF2-40B4-BE49-F238E27FC236}">
                  <a16:creationId xmlns:a16="http://schemas.microsoft.com/office/drawing/2014/main" id="{A38400B6-B126-44AC-83EE-445F6E5F62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89" name="Freeform: Shape 120">
              <a:extLst>
                <a:ext uri="{FF2B5EF4-FFF2-40B4-BE49-F238E27FC236}">
                  <a16:creationId xmlns:a16="http://schemas.microsoft.com/office/drawing/2014/main" id="{B7EB5E83-B9D6-4FA3-8556-765FF571FFD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90" name="Freeform: Shape 121">
              <a:extLst>
                <a:ext uri="{FF2B5EF4-FFF2-40B4-BE49-F238E27FC236}">
                  <a16:creationId xmlns:a16="http://schemas.microsoft.com/office/drawing/2014/main" id="{32EDDA35-A76C-4521-9DAA-FCFFD0008ECC}"/>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91" name="Freeform: Shape 122">
              <a:extLst>
                <a:ext uri="{FF2B5EF4-FFF2-40B4-BE49-F238E27FC236}">
                  <a16:creationId xmlns:a16="http://schemas.microsoft.com/office/drawing/2014/main" id="{345260ED-F60C-4E1A-BD4B-21D202C424D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92" name="Freeform: Shape 123">
              <a:extLst>
                <a:ext uri="{FF2B5EF4-FFF2-40B4-BE49-F238E27FC236}">
                  <a16:creationId xmlns:a16="http://schemas.microsoft.com/office/drawing/2014/main" id="{1E7EE8D3-14EC-4442-88F8-7C6B03F579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93" name="Freeform: Shape 124">
              <a:extLst>
                <a:ext uri="{FF2B5EF4-FFF2-40B4-BE49-F238E27FC236}">
                  <a16:creationId xmlns:a16="http://schemas.microsoft.com/office/drawing/2014/main" id="{AC8C76DC-741E-4014-B7E1-76E0D59D01C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94" name="Freeform: Shape 125">
              <a:extLst>
                <a:ext uri="{FF2B5EF4-FFF2-40B4-BE49-F238E27FC236}">
                  <a16:creationId xmlns:a16="http://schemas.microsoft.com/office/drawing/2014/main" id="{F78DF23D-179A-4AC6-AD2C-3460324CC2F0}"/>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95" name="Freeform: Shape 126">
              <a:extLst>
                <a:ext uri="{FF2B5EF4-FFF2-40B4-BE49-F238E27FC236}">
                  <a16:creationId xmlns:a16="http://schemas.microsoft.com/office/drawing/2014/main" id="{D8E414FB-2E3A-40C3-AC2D-072BDEFA4A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96" name="Freeform: Shape 127">
              <a:extLst>
                <a:ext uri="{FF2B5EF4-FFF2-40B4-BE49-F238E27FC236}">
                  <a16:creationId xmlns:a16="http://schemas.microsoft.com/office/drawing/2014/main" id="{4E898D4C-4780-4987-BC40-FB1CA4539B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97" name="Freeform: Shape 128">
              <a:extLst>
                <a:ext uri="{FF2B5EF4-FFF2-40B4-BE49-F238E27FC236}">
                  <a16:creationId xmlns:a16="http://schemas.microsoft.com/office/drawing/2014/main" id="{210E9C47-CC6C-4A1F-98BB-4254D4566A1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98" name="Freeform: Shape 129">
              <a:extLst>
                <a:ext uri="{FF2B5EF4-FFF2-40B4-BE49-F238E27FC236}">
                  <a16:creationId xmlns:a16="http://schemas.microsoft.com/office/drawing/2014/main" id="{E692F043-AB3A-4046-8D2B-C79E7873C1D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99" name="Freeform: Shape 130">
              <a:extLst>
                <a:ext uri="{FF2B5EF4-FFF2-40B4-BE49-F238E27FC236}">
                  <a16:creationId xmlns:a16="http://schemas.microsoft.com/office/drawing/2014/main" id="{E9287E83-FD9B-44C5-A3B6-286A098243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00" name="Freeform: Shape 131">
              <a:extLst>
                <a:ext uri="{FF2B5EF4-FFF2-40B4-BE49-F238E27FC236}">
                  <a16:creationId xmlns:a16="http://schemas.microsoft.com/office/drawing/2014/main" id="{D86C4EE2-28B8-4053-B1EA-586DE2C79C9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01" name="Freeform: Shape 132">
              <a:extLst>
                <a:ext uri="{FF2B5EF4-FFF2-40B4-BE49-F238E27FC236}">
                  <a16:creationId xmlns:a16="http://schemas.microsoft.com/office/drawing/2014/main" id="{F6949637-96A5-42EA-89CA-6C61067EB2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102" name="Freeform: Shape 133">
              <a:extLst>
                <a:ext uri="{FF2B5EF4-FFF2-40B4-BE49-F238E27FC236}">
                  <a16:creationId xmlns:a16="http://schemas.microsoft.com/office/drawing/2014/main" id="{ACC5B650-ADB0-49B2-AC48-03BBAED3B8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03" name="Freeform: Shape 134">
              <a:extLst>
                <a:ext uri="{FF2B5EF4-FFF2-40B4-BE49-F238E27FC236}">
                  <a16:creationId xmlns:a16="http://schemas.microsoft.com/office/drawing/2014/main" id="{784A25B3-D73A-4E34-931E-02F76CFF74A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sz="1765"/>
            </a:p>
          </p:txBody>
        </p:sp>
        <p:sp>
          <p:nvSpPr>
            <p:cNvPr id="104" name="Freeform: Shape 135">
              <a:extLst>
                <a:ext uri="{FF2B5EF4-FFF2-40B4-BE49-F238E27FC236}">
                  <a16:creationId xmlns:a16="http://schemas.microsoft.com/office/drawing/2014/main" id="{2B9023A6-08F2-4874-BF9B-C6E04529428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05" name="Freeform: Shape 136">
              <a:extLst>
                <a:ext uri="{FF2B5EF4-FFF2-40B4-BE49-F238E27FC236}">
                  <a16:creationId xmlns:a16="http://schemas.microsoft.com/office/drawing/2014/main" id="{8A3BB802-3CAD-455E-8B0C-D2EAB09DDDB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grpSp>
      <p:sp>
        <p:nvSpPr>
          <p:cNvPr id="106" name="Rectangle 105">
            <a:hlinkClick r:id="rId12" action="ppaction://hlinksldjump"/>
            <a:extLst>
              <a:ext uri="{FF2B5EF4-FFF2-40B4-BE49-F238E27FC236}">
                <a16:creationId xmlns:a16="http://schemas.microsoft.com/office/drawing/2014/main" id="{5088E8F8-12D5-4ADF-963B-BA250A45D4D6}"/>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32763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15A381-33D2-4725-BE6A-53FAA2A36BE3}"/>
              </a:ext>
            </a:extLst>
          </p:cNvPr>
          <p:cNvSpPr>
            <a:spLocks noGrp="1"/>
          </p:cNvSpPr>
          <p:nvPr>
            <p:ph type="title"/>
          </p:nvPr>
        </p:nvSpPr>
        <p:spPr/>
        <p:txBody>
          <a:bodyPr/>
          <a:lstStyle/>
          <a:p>
            <a:pPr algn="ctr"/>
            <a:r>
              <a:rPr lang="en-US" dirty="0"/>
              <a:t>What can you build with ACI</a:t>
            </a:r>
          </a:p>
        </p:txBody>
      </p:sp>
      <p:sp>
        <p:nvSpPr>
          <p:cNvPr id="10" name="Text Placeholder 9">
            <a:extLst>
              <a:ext uri="{FF2B5EF4-FFF2-40B4-BE49-F238E27FC236}">
                <a16:creationId xmlns:a16="http://schemas.microsoft.com/office/drawing/2014/main" id="{F6074E20-12E0-44E5-A7EC-EC76B19DDC85}"/>
              </a:ext>
            </a:extLst>
          </p:cNvPr>
          <p:cNvSpPr>
            <a:spLocks noGrp="1"/>
          </p:cNvSpPr>
          <p:nvPr>
            <p:ph type="body" sz="quarter" idx="10"/>
          </p:nvPr>
        </p:nvSpPr>
        <p:spPr>
          <a:xfrm>
            <a:off x="5360915" y="1649706"/>
            <a:ext cx="6176071" cy="4676758"/>
          </a:xfrm>
        </p:spPr>
        <p:txBody>
          <a:bodyPr/>
          <a:lstStyle/>
          <a:p>
            <a:pPr marL="0" lvl="2" indent="0">
              <a:spcAft>
                <a:spcPts val="5882"/>
              </a:spcAft>
              <a:buNone/>
            </a:pPr>
            <a:r>
              <a:rPr lang="en-US" dirty="0"/>
              <a:t>Azure Container Service (AKS) can use the Virtual </a:t>
            </a:r>
            <a:r>
              <a:rPr lang="en-US" dirty="0" err="1"/>
              <a:t>Kubelet</a:t>
            </a:r>
            <a:r>
              <a:rPr lang="en-US" dirty="0"/>
              <a:t> to provision pods inside ACI that start in seconds. Then ACI provides fast, isolated compute to meet traffic that comes in spikes, without the need to manage servers.</a:t>
            </a:r>
          </a:p>
          <a:p>
            <a:pPr marL="0" lvl="2" indent="0">
              <a:spcAft>
                <a:spcPts val="5882"/>
              </a:spcAft>
              <a:buNone/>
            </a:pPr>
            <a:r>
              <a:rPr lang="en-US" dirty="0"/>
              <a:t>Combine ACI with the ACI Logic Apps connector, Azure queues, and Azure Functions to build robust infrastructure that can elastically scale out containers on demand. </a:t>
            </a:r>
          </a:p>
          <a:p>
            <a:pPr marL="0" lvl="2" indent="0">
              <a:spcAft>
                <a:spcPts val="5882"/>
              </a:spcAft>
              <a:buNone/>
            </a:pPr>
            <a:r>
              <a:rPr lang="en-US" dirty="0"/>
              <a:t>Use Azure Container Instances for data processing where source data is ingested, processed, and placed in a durable store such as Azure Blob storage. Achieve significant cost savings through per-second billing. </a:t>
            </a:r>
          </a:p>
        </p:txBody>
      </p:sp>
      <p:grpSp>
        <p:nvGrpSpPr>
          <p:cNvPr id="12" name="Group 11">
            <a:extLst>
              <a:ext uri="{FF2B5EF4-FFF2-40B4-BE49-F238E27FC236}">
                <a16:creationId xmlns:a16="http://schemas.microsoft.com/office/drawing/2014/main" id="{C7A02A94-5032-4C3E-878F-ACE2ABEC696E}"/>
              </a:ext>
            </a:extLst>
          </p:cNvPr>
          <p:cNvGrpSpPr/>
          <p:nvPr/>
        </p:nvGrpSpPr>
        <p:grpSpPr>
          <a:xfrm>
            <a:off x="2868482" y="1728463"/>
            <a:ext cx="2151246" cy="1168339"/>
            <a:chOff x="2926000" y="2247096"/>
            <a:chExt cx="2194383" cy="1191767"/>
          </a:xfrm>
        </p:grpSpPr>
        <p:sp>
          <p:nvSpPr>
            <p:cNvPr id="2" name="Rectangle 1">
              <a:extLst>
                <a:ext uri="{FF2B5EF4-FFF2-40B4-BE49-F238E27FC236}">
                  <a16:creationId xmlns:a16="http://schemas.microsoft.com/office/drawing/2014/main" id="{63DEA747-2990-4B75-8E3C-508A6EC7B0F8}"/>
                </a:ext>
              </a:extLst>
            </p:cNvPr>
            <p:cNvSpPr/>
            <p:nvPr/>
          </p:nvSpPr>
          <p:spPr>
            <a:xfrm>
              <a:off x="2926000" y="3131215"/>
              <a:ext cx="2194383" cy="307648"/>
            </a:xfrm>
            <a:prstGeom prst="rect">
              <a:avLst/>
            </a:prstGeom>
          </p:spPr>
          <p:txBody>
            <a:bodyPr wrap="none">
              <a:spAutoFit/>
            </a:bodyPr>
            <a:lstStyle/>
            <a:p>
              <a:pPr algn="ctr"/>
              <a:r>
                <a:rPr lang="en-US" sz="1371" dirty="0">
                  <a:solidFill>
                    <a:srgbClr val="505050"/>
                  </a:solidFill>
                  <a:latin typeface="Segoe UI Semibold" panose="020B0702040204020203" pitchFamily="34" charset="0"/>
                  <a:cs typeface="Segoe UI Semibold" panose="020B0702040204020203" pitchFamily="34" charset="0"/>
                </a:rPr>
                <a:t>Elastic bursting with AKS</a:t>
              </a:r>
              <a:endParaRPr lang="en-US" sz="1371" dirty="0">
                <a:latin typeface="Segoe UI Semibold" panose="020B0702040204020203" pitchFamily="34" charset="0"/>
                <a:cs typeface="Segoe UI Semibold" panose="020B0702040204020203" pitchFamily="34" charset="0"/>
              </a:endParaRPr>
            </a:p>
          </p:txBody>
        </p:sp>
        <p:pic>
          <p:nvPicPr>
            <p:cNvPr id="3" name="Graphic 2">
              <a:extLst>
                <a:ext uri="{FF2B5EF4-FFF2-40B4-BE49-F238E27FC236}">
                  <a16:creationId xmlns:a16="http://schemas.microsoft.com/office/drawing/2014/main" id="{BF609FAD-E0FB-4260-9909-8ED31DAAE7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3612" y="2247096"/>
              <a:ext cx="1239158" cy="859532"/>
            </a:xfrm>
            <a:prstGeom prst="rect">
              <a:avLst/>
            </a:prstGeom>
          </p:spPr>
        </p:pic>
      </p:grpSp>
      <p:grpSp>
        <p:nvGrpSpPr>
          <p:cNvPr id="13" name="Group 12">
            <a:extLst>
              <a:ext uri="{FF2B5EF4-FFF2-40B4-BE49-F238E27FC236}">
                <a16:creationId xmlns:a16="http://schemas.microsoft.com/office/drawing/2014/main" id="{7CBF5EBF-59A9-45ED-B447-2FE7559F5F8C}"/>
              </a:ext>
            </a:extLst>
          </p:cNvPr>
          <p:cNvGrpSpPr/>
          <p:nvPr/>
        </p:nvGrpSpPr>
        <p:grpSpPr>
          <a:xfrm>
            <a:off x="2776099" y="3283352"/>
            <a:ext cx="2336011" cy="1396760"/>
            <a:chOff x="2831765" y="3814824"/>
            <a:chExt cx="2382853" cy="1424768"/>
          </a:xfrm>
        </p:grpSpPr>
        <p:sp>
          <p:nvSpPr>
            <p:cNvPr id="7" name="Rectangle 6">
              <a:extLst>
                <a:ext uri="{FF2B5EF4-FFF2-40B4-BE49-F238E27FC236}">
                  <a16:creationId xmlns:a16="http://schemas.microsoft.com/office/drawing/2014/main" id="{71EB74A3-15DD-4A74-B8E4-D4AEAE27148A}"/>
                </a:ext>
              </a:extLst>
            </p:cNvPr>
            <p:cNvSpPr/>
            <p:nvPr/>
          </p:nvSpPr>
          <p:spPr>
            <a:xfrm>
              <a:off x="2831765" y="4706217"/>
              <a:ext cx="2382853" cy="533375"/>
            </a:xfrm>
            <a:prstGeom prst="rect">
              <a:avLst/>
            </a:prstGeom>
          </p:spPr>
          <p:txBody>
            <a:bodyPr wrap="square">
              <a:spAutoFit/>
            </a:bodyPr>
            <a:lstStyle/>
            <a:p>
              <a:pPr algn="ctr"/>
              <a:r>
                <a:rPr lang="en-US" sz="1371" dirty="0">
                  <a:latin typeface="Segoe UI Semibold" panose="020B0702040204020203" pitchFamily="34" charset="0"/>
                  <a:cs typeface="Segoe UI Semibold" panose="020B0702040204020203" pitchFamily="34" charset="0"/>
                </a:rPr>
                <a:t>Event-driven applications with Azure Logic Apps</a:t>
              </a:r>
            </a:p>
          </p:txBody>
        </p:sp>
        <p:pic>
          <p:nvPicPr>
            <p:cNvPr id="8" name="Graphic 7">
              <a:extLst>
                <a:ext uri="{FF2B5EF4-FFF2-40B4-BE49-F238E27FC236}">
                  <a16:creationId xmlns:a16="http://schemas.microsoft.com/office/drawing/2014/main" id="{F0D42C5C-B963-43E6-B50A-FF95D710E3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3612" y="3814824"/>
              <a:ext cx="1239158" cy="859532"/>
            </a:xfrm>
            <a:prstGeom prst="rect">
              <a:avLst/>
            </a:prstGeom>
          </p:spPr>
        </p:pic>
      </p:grpSp>
      <p:grpSp>
        <p:nvGrpSpPr>
          <p:cNvPr id="14" name="Group 13">
            <a:extLst>
              <a:ext uri="{FF2B5EF4-FFF2-40B4-BE49-F238E27FC236}">
                <a16:creationId xmlns:a16="http://schemas.microsoft.com/office/drawing/2014/main" id="{4885D11F-D3DA-491E-9B79-F4F71D5ED834}"/>
              </a:ext>
            </a:extLst>
          </p:cNvPr>
          <p:cNvGrpSpPr/>
          <p:nvPr/>
        </p:nvGrpSpPr>
        <p:grpSpPr>
          <a:xfrm>
            <a:off x="3027541" y="5146414"/>
            <a:ext cx="1833127" cy="1109966"/>
            <a:chOff x="3088249" y="5610055"/>
            <a:chExt cx="1869885" cy="1132223"/>
          </a:xfrm>
        </p:grpSpPr>
        <p:pic>
          <p:nvPicPr>
            <p:cNvPr id="20" name="Graphic 19">
              <a:extLst>
                <a:ext uri="{FF2B5EF4-FFF2-40B4-BE49-F238E27FC236}">
                  <a16:creationId xmlns:a16="http://schemas.microsoft.com/office/drawing/2014/main" id="{8B3FE3CA-9748-43C2-888E-2AAD625E7B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36279" y="5610055"/>
              <a:ext cx="1173825" cy="814214"/>
            </a:xfrm>
            <a:prstGeom prst="rect">
              <a:avLst/>
            </a:prstGeom>
          </p:spPr>
        </p:pic>
        <p:sp>
          <p:nvSpPr>
            <p:cNvPr id="21" name="Rectangle 20">
              <a:extLst>
                <a:ext uri="{FF2B5EF4-FFF2-40B4-BE49-F238E27FC236}">
                  <a16:creationId xmlns:a16="http://schemas.microsoft.com/office/drawing/2014/main" id="{B3BAC132-9D85-40F7-BA3C-3FEBDABFB0AF}"/>
                </a:ext>
              </a:extLst>
            </p:cNvPr>
            <p:cNvSpPr/>
            <p:nvPr/>
          </p:nvSpPr>
          <p:spPr>
            <a:xfrm>
              <a:off x="3088249" y="6428506"/>
              <a:ext cx="1869885" cy="313772"/>
            </a:xfrm>
            <a:prstGeom prst="rect">
              <a:avLst/>
            </a:prstGeom>
          </p:spPr>
          <p:txBody>
            <a:bodyPr wrap="none">
              <a:spAutoFit/>
            </a:bodyPr>
            <a:lstStyle/>
            <a:p>
              <a:pPr algn="ctr"/>
              <a:r>
                <a:rPr lang="en-US" sz="1371" dirty="0">
                  <a:solidFill>
                    <a:srgbClr val="505050"/>
                  </a:solidFill>
                  <a:latin typeface="Segoe UI Semibold" panose="020B0702040204020203" pitchFamily="34" charset="0"/>
                  <a:cs typeface="Segoe UI Semibold" panose="020B0702040204020203" pitchFamily="34" charset="0"/>
                </a:rPr>
                <a:t>Data processing jobs</a:t>
              </a:r>
              <a:endParaRPr lang="en-US" sz="1371" dirty="0">
                <a:latin typeface="Segoe UI Semibold" panose="020B0702040204020203" pitchFamily="34" charset="0"/>
                <a:cs typeface="Segoe UI Semibold" panose="020B0702040204020203" pitchFamily="34" charset="0"/>
              </a:endParaRPr>
            </a:p>
          </p:txBody>
        </p:sp>
      </p:grpSp>
      <p:sp>
        <p:nvSpPr>
          <p:cNvPr id="141" name="Rectangle 140">
            <a:extLst>
              <a:ext uri="{FF2B5EF4-FFF2-40B4-BE49-F238E27FC236}">
                <a16:creationId xmlns:a16="http://schemas.microsoft.com/office/drawing/2014/main" id="{A43FCE9D-42D9-4452-88D0-6AF67392644A}"/>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F0CE4D25-829B-43CF-B74C-8CF854BFD558}"/>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Rectangle: Rounded Corners 143">
            <a:extLst>
              <a:ext uri="{FF2B5EF4-FFF2-40B4-BE49-F238E27FC236}">
                <a16:creationId xmlns:a16="http://schemas.microsoft.com/office/drawing/2014/main" id="{6DEFC2D3-C6D7-4C48-9687-70A9D263EA60}"/>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4"/>
                </a:solidFill>
                <a:latin typeface="Segoe UI Semibold" panose="020B0702040204020203" pitchFamily="34" charset="0"/>
                <a:cs typeface="Segoe UI Semibold" panose="020B0702040204020203" pitchFamily="34" charset="0"/>
              </a:rPr>
              <a:t>Azure Container Instances (ACI)</a:t>
            </a:r>
          </a:p>
        </p:txBody>
      </p:sp>
      <p:sp>
        <p:nvSpPr>
          <p:cNvPr id="145" name="Rectangle: Rounded Corners 144">
            <a:extLst>
              <a:ext uri="{FF2B5EF4-FFF2-40B4-BE49-F238E27FC236}">
                <a16:creationId xmlns:a16="http://schemas.microsoft.com/office/drawing/2014/main" id="{E56B72BC-EE39-4AB6-B3D7-E5FDF37ED3BA}"/>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panose="020B0502040204020203" pitchFamily="34" charset="0"/>
              </a:rPr>
              <a:t>Azure Container Registry (ACR)</a:t>
            </a:r>
          </a:p>
        </p:txBody>
      </p:sp>
      <p:sp>
        <p:nvSpPr>
          <p:cNvPr id="146" name="Rectangle: Rounded Corners 145">
            <a:extLst>
              <a:ext uri="{FF2B5EF4-FFF2-40B4-BE49-F238E27FC236}">
                <a16:creationId xmlns:a16="http://schemas.microsoft.com/office/drawing/2014/main" id="{AA00796B-8B42-4BCB-BE67-E2F6DDF4BFBB}"/>
              </a:ext>
            </a:extLst>
          </p:cNvPr>
          <p:cNvSpPr/>
          <p:nvPr/>
        </p:nvSpPr>
        <p:spPr bwMode="auto">
          <a:xfrm>
            <a:off x="380620" y="4161637"/>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chemeClr val="tx1"/>
                </a:solidFill>
                <a:cs typeface="Segoe UI" panose="020B0502040204020203" pitchFamily="34" charset="0"/>
              </a:rPr>
              <a:t>Open Service </a:t>
            </a:r>
            <a:br>
              <a:rPr lang="en-US" sz="1175">
                <a:solidFill>
                  <a:schemeClr val="tx1"/>
                </a:solidFill>
                <a:cs typeface="Segoe UI" panose="020B0502040204020203" pitchFamily="34" charset="0"/>
              </a:rPr>
            </a:br>
            <a:r>
              <a:rPr lang="en-US" sz="1175">
                <a:solidFill>
                  <a:schemeClr val="tx1"/>
                </a:solidFill>
                <a:cs typeface="Segoe UI" panose="020B0502040204020203" pitchFamily="34" charset="0"/>
              </a:rPr>
              <a:t>Broker API (OSBA)</a:t>
            </a:r>
          </a:p>
        </p:txBody>
      </p:sp>
      <p:sp>
        <p:nvSpPr>
          <p:cNvPr id="147" name="Rectangle: Rounded Corners 146">
            <a:extLst>
              <a:ext uri="{FF2B5EF4-FFF2-40B4-BE49-F238E27FC236}">
                <a16:creationId xmlns:a16="http://schemas.microsoft.com/office/drawing/2014/main" id="{A3531F3E-0F2A-448B-B77C-18FB0851F09E}"/>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chemeClr val="tx1"/>
                </a:solidFill>
                <a:cs typeface="Segoe UI" panose="020B0502040204020203" pitchFamily="34" charset="0"/>
              </a:rPr>
              <a:t>Release </a:t>
            </a:r>
            <a:br>
              <a:rPr lang="en-US" sz="1175">
                <a:solidFill>
                  <a:schemeClr val="tx1"/>
                </a:solidFill>
                <a:cs typeface="Segoe UI" panose="020B0502040204020203" pitchFamily="34" charset="0"/>
              </a:rPr>
            </a:br>
            <a:r>
              <a:rPr lang="en-US" sz="1175">
                <a:solidFill>
                  <a:schemeClr val="tx1"/>
                </a:solidFill>
                <a:cs typeface="Segoe UI" panose="020B0502040204020203" pitchFamily="34" charset="0"/>
              </a:rPr>
              <a:t>Automation Tools</a:t>
            </a:r>
          </a:p>
        </p:txBody>
      </p:sp>
      <p:grpSp>
        <p:nvGrpSpPr>
          <p:cNvPr id="171" name="Group 170">
            <a:extLst>
              <a:ext uri="{FF2B5EF4-FFF2-40B4-BE49-F238E27FC236}">
                <a16:creationId xmlns:a16="http://schemas.microsoft.com/office/drawing/2014/main" id="{4E7AE1A0-C25D-4026-A5B0-9820F1E7BDF2}"/>
              </a:ext>
            </a:extLst>
          </p:cNvPr>
          <p:cNvGrpSpPr/>
          <p:nvPr/>
        </p:nvGrpSpPr>
        <p:grpSpPr>
          <a:xfrm>
            <a:off x="719745" y="1649706"/>
            <a:ext cx="573081" cy="508297"/>
            <a:chOff x="2878931" y="2940843"/>
            <a:chExt cx="1095375" cy="971550"/>
          </a:xfrm>
        </p:grpSpPr>
        <p:sp>
          <p:nvSpPr>
            <p:cNvPr id="172" name="Freeform: Shape 171">
              <a:extLst>
                <a:ext uri="{FF2B5EF4-FFF2-40B4-BE49-F238E27FC236}">
                  <a16:creationId xmlns:a16="http://schemas.microsoft.com/office/drawing/2014/main" id="{175C71A2-8A1D-4CE2-8CC8-63C3C9923AD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73" name="Freeform: Shape 172">
              <a:extLst>
                <a:ext uri="{FF2B5EF4-FFF2-40B4-BE49-F238E27FC236}">
                  <a16:creationId xmlns:a16="http://schemas.microsoft.com/office/drawing/2014/main" id="{803E81A5-C896-4F1C-8BD3-3A0C4F3C15F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sz="1765"/>
            </a:p>
          </p:txBody>
        </p:sp>
        <p:sp>
          <p:nvSpPr>
            <p:cNvPr id="174" name="Freeform: Shape 173">
              <a:extLst>
                <a:ext uri="{FF2B5EF4-FFF2-40B4-BE49-F238E27FC236}">
                  <a16:creationId xmlns:a16="http://schemas.microsoft.com/office/drawing/2014/main" id="{C4F3EAE8-F70F-4F8C-A516-C7642D1C3AA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75" name="Freeform: Shape 174">
              <a:extLst>
                <a:ext uri="{FF2B5EF4-FFF2-40B4-BE49-F238E27FC236}">
                  <a16:creationId xmlns:a16="http://schemas.microsoft.com/office/drawing/2014/main" id="{C9792351-CF10-4B6B-BF19-6D3343CDB5F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sz="1765"/>
            </a:p>
          </p:txBody>
        </p:sp>
        <p:sp>
          <p:nvSpPr>
            <p:cNvPr id="176" name="Freeform: Shape 175">
              <a:extLst>
                <a:ext uri="{FF2B5EF4-FFF2-40B4-BE49-F238E27FC236}">
                  <a16:creationId xmlns:a16="http://schemas.microsoft.com/office/drawing/2014/main" id="{9F866387-578C-4C8D-A256-C629CE3A3B3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77" name="Freeform: Shape 176">
              <a:extLst>
                <a:ext uri="{FF2B5EF4-FFF2-40B4-BE49-F238E27FC236}">
                  <a16:creationId xmlns:a16="http://schemas.microsoft.com/office/drawing/2014/main" id="{C988E85E-7FD7-456F-979D-C091FA6DEEF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78" name="Freeform: Shape 177">
              <a:extLst>
                <a:ext uri="{FF2B5EF4-FFF2-40B4-BE49-F238E27FC236}">
                  <a16:creationId xmlns:a16="http://schemas.microsoft.com/office/drawing/2014/main" id="{BF18D9BA-A31E-4425-B449-7485C3A95EB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grpSp>
      <p:grpSp>
        <p:nvGrpSpPr>
          <p:cNvPr id="179" name="Group 178">
            <a:extLst>
              <a:ext uri="{FF2B5EF4-FFF2-40B4-BE49-F238E27FC236}">
                <a16:creationId xmlns:a16="http://schemas.microsoft.com/office/drawing/2014/main" id="{C4B9CC08-40B4-4EB0-B031-C2F173DDE317}"/>
              </a:ext>
            </a:extLst>
          </p:cNvPr>
          <p:cNvGrpSpPr/>
          <p:nvPr/>
        </p:nvGrpSpPr>
        <p:grpSpPr>
          <a:xfrm>
            <a:off x="751502" y="5448890"/>
            <a:ext cx="610183" cy="540674"/>
            <a:chOff x="4360069" y="2943701"/>
            <a:chExt cx="1095375" cy="970597"/>
          </a:xfrm>
        </p:grpSpPr>
        <p:sp>
          <p:nvSpPr>
            <p:cNvPr id="180" name="Freeform: Shape 179">
              <a:extLst>
                <a:ext uri="{FF2B5EF4-FFF2-40B4-BE49-F238E27FC236}">
                  <a16:creationId xmlns:a16="http://schemas.microsoft.com/office/drawing/2014/main" id="{F5D0EAC2-FF2B-4B30-A8BE-B98F0CB2122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81" name="Freeform: Shape 180">
              <a:extLst>
                <a:ext uri="{FF2B5EF4-FFF2-40B4-BE49-F238E27FC236}">
                  <a16:creationId xmlns:a16="http://schemas.microsoft.com/office/drawing/2014/main" id="{83C37903-4F99-449E-9DE4-6D6E99B22F0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sz="1765"/>
            </a:p>
          </p:txBody>
        </p:sp>
        <p:sp>
          <p:nvSpPr>
            <p:cNvPr id="182" name="Freeform: Shape 181">
              <a:extLst>
                <a:ext uri="{FF2B5EF4-FFF2-40B4-BE49-F238E27FC236}">
                  <a16:creationId xmlns:a16="http://schemas.microsoft.com/office/drawing/2014/main" id="{A48311EB-D71F-471D-AC0B-0FB89241A8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83" name="Freeform: Shape 182">
              <a:extLst>
                <a:ext uri="{FF2B5EF4-FFF2-40B4-BE49-F238E27FC236}">
                  <a16:creationId xmlns:a16="http://schemas.microsoft.com/office/drawing/2014/main" id="{0891A66B-C256-4840-8079-E55C16566ED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sz="1765"/>
            </a:p>
          </p:txBody>
        </p:sp>
        <p:sp>
          <p:nvSpPr>
            <p:cNvPr id="184" name="Freeform: Shape 183">
              <a:extLst>
                <a:ext uri="{FF2B5EF4-FFF2-40B4-BE49-F238E27FC236}">
                  <a16:creationId xmlns:a16="http://schemas.microsoft.com/office/drawing/2014/main" id="{DCD3CAF6-FFFD-46A3-94FD-F0B5F2239C7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sz="1765"/>
            </a:p>
          </p:txBody>
        </p:sp>
        <p:sp>
          <p:nvSpPr>
            <p:cNvPr id="185" name="Freeform: Shape 184">
              <a:extLst>
                <a:ext uri="{FF2B5EF4-FFF2-40B4-BE49-F238E27FC236}">
                  <a16:creationId xmlns:a16="http://schemas.microsoft.com/office/drawing/2014/main" id="{B6EB8663-5DD1-4BA5-AF80-0F3E0085E48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sz="1765"/>
            </a:p>
          </p:txBody>
        </p:sp>
      </p:grpSp>
      <p:grpSp>
        <p:nvGrpSpPr>
          <p:cNvPr id="186" name="Group 185">
            <a:extLst>
              <a:ext uri="{FF2B5EF4-FFF2-40B4-BE49-F238E27FC236}">
                <a16:creationId xmlns:a16="http://schemas.microsoft.com/office/drawing/2014/main" id="{1B75AFEB-678E-4049-9E44-71D0DDC06D3D}"/>
              </a:ext>
            </a:extLst>
          </p:cNvPr>
          <p:cNvGrpSpPr/>
          <p:nvPr/>
        </p:nvGrpSpPr>
        <p:grpSpPr>
          <a:xfrm>
            <a:off x="690016" y="2921235"/>
            <a:ext cx="647285" cy="512999"/>
            <a:chOff x="3517678" y="3062050"/>
            <a:chExt cx="1225868" cy="971550"/>
          </a:xfrm>
        </p:grpSpPr>
        <p:sp>
          <p:nvSpPr>
            <p:cNvPr id="187" name="Freeform: Shape 186">
              <a:extLst>
                <a:ext uri="{FF2B5EF4-FFF2-40B4-BE49-F238E27FC236}">
                  <a16:creationId xmlns:a16="http://schemas.microsoft.com/office/drawing/2014/main" id="{FB232AAF-74F2-41A1-94F7-381246C1574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88" name="Freeform: Shape 187">
              <a:extLst>
                <a:ext uri="{FF2B5EF4-FFF2-40B4-BE49-F238E27FC236}">
                  <a16:creationId xmlns:a16="http://schemas.microsoft.com/office/drawing/2014/main" id="{C5BDC24D-C87D-4455-A26E-0896A6BDDF6F}"/>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89" name="Freeform: Shape 188">
              <a:extLst>
                <a:ext uri="{FF2B5EF4-FFF2-40B4-BE49-F238E27FC236}">
                  <a16:creationId xmlns:a16="http://schemas.microsoft.com/office/drawing/2014/main" id="{0F5EBB6D-0C27-4302-82A9-CF8F67BEC2F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90" name="Freeform: Shape 189">
              <a:extLst>
                <a:ext uri="{FF2B5EF4-FFF2-40B4-BE49-F238E27FC236}">
                  <a16:creationId xmlns:a16="http://schemas.microsoft.com/office/drawing/2014/main" id="{DA8FCAEA-D336-418F-A69E-5FF9592C723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91" name="Freeform: Shape 190">
              <a:extLst>
                <a:ext uri="{FF2B5EF4-FFF2-40B4-BE49-F238E27FC236}">
                  <a16:creationId xmlns:a16="http://schemas.microsoft.com/office/drawing/2014/main" id="{037601EC-A06A-4CCE-9FD5-4705849FB202}"/>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94" name="Freeform: Shape 193">
              <a:extLst>
                <a:ext uri="{FF2B5EF4-FFF2-40B4-BE49-F238E27FC236}">
                  <a16:creationId xmlns:a16="http://schemas.microsoft.com/office/drawing/2014/main" id="{7D82E9CD-D04B-4242-9EBC-E824950B320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97" name="Freeform: Shape 196">
              <a:extLst>
                <a:ext uri="{FF2B5EF4-FFF2-40B4-BE49-F238E27FC236}">
                  <a16:creationId xmlns:a16="http://schemas.microsoft.com/office/drawing/2014/main" id="{329EB0D8-C0BD-4075-A878-828E19655C2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98" name="Freeform: Shape 197">
              <a:extLst>
                <a:ext uri="{FF2B5EF4-FFF2-40B4-BE49-F238E27FC236}">
                  <a16:creationId xmlns:a16="http://schemas.microsoft.com/office/drawing/2014/main" id="{9C3B782F-A9D8-4C06-AD88-5E2ECB3E7C7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99" name="Freeform: Shape 198">
              <a:extLst>
                <a:ext uri="{FF2B5EF4-FFF2-40B4-BE49-F238E27FC236}">
                  <a16:creationId xmlns:a16="http://schemas.microsoft.com/office/drawing/2014/main" id="{605FBF71-B919-49B0-9EE3-EB9871813D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200" name="Freeform: Shape 199">
              <a:extLst>
                <a:ext uri="{FF2B5EF4-FFF2-40B4-BE49-F238E27FC236}">
                  <a16:creationId xmlns:a16="http://schemas.microsoft.com/office/drawing/2014/main" id="{A3153B6F-D861-48B1-8B90-52B16134186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201" name="Freeform: Shape 200">
              <a:extLst>
                <a:ext uri="{FF2B5EF4-FFF2-40B4-BE49-F238E27FC236}">
                  <a16:creationId xmlns:a16="http://schemas.microsoft.com/office/drawing/2014/main" id="{101EC807-3D78-4431-9D08-1CA7EA966A0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202" name="Freeform: Shape 201">
              <a:extLst>
                <a:ext uri="{FF2B5EF4-FFF2-40B4-BE49-F238E27FC236}">
                  <a16:creationId xmlns:a16="http://schemas.microsoft.com/office/drawing/2014/main" id="{CA5979E6-B5CF-4248-889A-F0C2074E2B4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203" name="Freeform: Shape 202">
              <a:extLst>
                <a:ext uri="{FF2B5EF4-FFF2-40B4-BE49-F238E27FC236}">
                  <a16:creationId xmlns:a16="http://schemas.microsoft.com/office/drawing/2014/main" id="{4AD7108D-BE4D-49CB-88F7-7F0375F4B32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pic>
        <p:nvPicPr>
          <p:cNvPr id="204" name="Graphic 203">
            <a:extLst>
              <a:ext uri="{FF2B5EF4-FFF2-40B4-BE49-F238E27FC236}">
                <a16:creationId xmlns:a16="http://schemas.microsoft.com/office/drawing/2014/main" id="{0A787128-980C-40FF-8B99-C6C0D96D69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1801" y="4097375"/>
            <a:ext cx="595123" cy="601131"/>
          </a:xfrm>
          <a:prstGeom prst="rect">
            <a:avLst/>
          </a:prstGeom>
        </p:spPr>
      </p:pic>
      <p:sp>
        <p:nvSpPr>
          <p:cNvPr id="206" name="Rectangle 205">
            <a:hlinkClick r:id="rId11" action="ppaction://hlinksldjump"/>
            <a:extLst>
              <a:ext uri="{FF2B5EF4-FFF2-40B4-BE49-F238E27FC236}">
                <a16:creationId xmlns:a16="http://schemas.microsoft.com/office/drawing/2014/main" id="{FA78C28E-449F-469B-88B4-174318962E23}"/>
              </a:ext>
            </a:extLst>
          </p:cNvPr>
          <p:cNvSpPr/>
          <p:nvPr/>
        </p:nvSpPr>
        <p:spPr bwMode="auto">
          <a:xfrm>
            <a:off x="228735"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hlinkClick r:id="" action="ppaction://noaction"/>
            <a:extLst>
              <a:ext uri="{FF2B5EF4-FFF2-40B4-BE49-F238E27FC236}">
                <a16:creationId xmlns:a16="http://schemas.microsoft.com/office/drawing/2014/main" id="{D7B5607A-F071-430E-A8F6-B812FC11C84A}"/>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85" name="Straight Arrow Connector 84">
            <a:extLst>
              <a:ext uri="{FF2B5EF4-FFF2-40B4-BE49-F238E27FC236}">
                <a16:creationId xmlns:a16="http://schemas.microsoft.com/office/drawing/2014/main" id="{BE61CD13-4631-4486-B6D9-966D215800B0}"/>
              </a:ext>
            </a:extLst>
          </p:cNvPr>
          <p:cNvCxnSpPr>
            <a:cxnSpLocks/>
          </p:cNvCxnSpPr>
          <p:nvPr/>
        </p:nvCxnSpPr>
        <p:spPr>
          <a:xfrm flipH="1">
            <a:off x="2967663" y="3063486"/>
            <a:ext cx="8569325" cy="0"/>
          </a:xfrm>
          <a:prstGeom prst="straightConnector1">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9224B71-5A07-4845-9844-6CE4D373C690}"/>
              </a:ext>
            </a:extLst>
          </p:cNvPr>
          <p:cNvCxnSpPr>
            <a:cxnSpLocks/>
          </p:cNvCxnSpPr>
          <p:nvPr/>
        </p:nvCxnSpPr>
        <p:spPr>
          <a:xfrm flipH="1">
            <a:off x="2967663" y="4871276"/>
            <a:ext cx="8569325" cy="0"/>
          </a:xfrm>
          <a:prstGeom prst="straightConnector1">
            <a:avLst/>
          </a:prstGeom>
          <a:ln w="12700">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Rectangle 87">
            <a:hlinkClick r:id="" action="ppaction://noaction"/>
            <a:extLst>
              <a:ext uri="{FF2B5EF4-FFF2-40B4-BE49-F238E27FC236}">
                <a16:creationId xmlns:a16="http://schemas.microsoft.com/office/drawing/2014/main" id="{9D95D412-1378-48FD-93E6-3EDC4DD4E028}"/>
              </a:ext>
            </a:extLst>
          </p:cNvPr>
          <p:cNvSpPr/>
          <p:nvPr/>
        </p:nvSpPr>
        <p:spPr bwMode="auto">
          <a:xfrm>
            <a:off x="292733" y="2782604"/>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a:hlinkClick r:id="" action="ppaction://noaction"/>
            <a:extLst>
              <a:ext uri="{FF2B5EF4-FFF2-40B4-BE49-F238E27FC236}">
                <a16:creationId xmlns:a16="http://schemas.microsoft.com/office/drawing/2014/main" id="{33C329CD-E280-4857-91C6-00E6FCFEF961}"/>
              </a:ext>
            </a:extLst>
          </p:cNvPr>
          <p:cNvSpPr/>
          <p:nvPr/>
        </p:nvSpPr>
        <p:spPr bwMode="auto">
          <a:xfrm>
            <a:off x="266446" y="40311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hlinkClick r:id="rId12" action="ppaction://hlinksldjump"/>
            <a:extLst>
              <a:ext uri="{FF2B5EF4-FFF2-40B4-BE49-F238E27FC236}">
                <a16:creationId xmlns:a16="http://schemas.microsoft.com/office/drawing/2014/main" id="{7ECE9920-DF02-446B-ADFA-BF343D12D3DC}"/>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Rounded Corners 111">
            <a:extLst>
              <a:ext uri="{FF2B5EF4-FFF2-40B4-BE49-F238E27FC236}">
                <a16:creationId xmlns:a16="http://schemas.microsoft.com/office/drawing/2014/main" id="{BD497221-16A6-48F6-8EB3-C944AB05D11D}"/>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latin typeface="Segoe UI" panose="020B0502040204020203" pitchFamily="34" charset="0"/>
                <a:cs typeface="Segoe UI" panose="020B0502040204020203" pitchFamily="34" charset="0"/>
              </a:rPr>
              <a:t>ACS Engine</a:t>
            </a:r>
          </a:p>
        </p:txBody>
      </p:sp>
      <p:grpSp>
        <p:nvGrpSpPr>
          <p:cNvPr id="134" name="Group 133">
            <a:extLst>
              <a:ext uri="{FF2B5EF4-FFF2-40B4-BE49-F238E27FC236}">
                <a16:creationId xmlns:a16="http://schemas.microsoft.com/office/drawing/2014/main" id="{9C7B59DC-4CC7-46D2-B540-0F2E94F8BA0D}"/>
              </a:ext>
            </a:extLst>
          </p:cNvPr>
          <p:cNvGrpSpPr/>
          <p:nvPr/>
        </p:nvGrpSpPr>
        <p:grpSpPr>
          <a:xfrm>
            <a:off x="772595" y="515342"/>
            <a:ext cx="547901" cy="528830"/>
            <a:chOff x="2368476" y="589018"/>
            <a:chExt cx="1012508" cy="977265"/>
          </a:xfrm>
        </p:grpSpPr>
        <p:sp>
          <p:nvSpPr>
            <p:cNvPr id="135" name="Freeform: Shape 113">
              <a:extLst>
                <a:ext uri="{FF2B5EF4-FFF2-40B4-BE49-F238E27FC236}">
                  <a16:creationId xmlns:a16="http://schemas.microsoft.com/office/drawing/2014/main" id="{78A9B534-490D-4172-A8C9-10AE5354B2E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36" name="Freeform: Shape 114">
              <a:extLst>
                <a:ext uri="{FF2B5EF4-FFF2-40B4-BE49-F238E27FC236}">
                  <a16:creationId xmlns:a16="http://schemas.microsoft.com/office/drawing/2014/main" id="{05694A35-1AD3-460A-929D-F5ADCE00C7B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137" name="Freeform: Shape 115">
              <a:extLst>
                <a:ext uri="{FF2B5EF4-FFF2-40B4-BE49-F238E27FC236}">
                  <a16:creationId xmlns:a16="http://schemas.microsoft.com/office/drawing/2014/main" id="{90A99D5D-2F7D-4CBD-A34E-F0C505B0981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138" name="Freeform: Shape 119">
              <a:extLst>
                <a:ext uri="{FF2B5EF4-FFF2-40B4-BE49-F238E27FC236}">
                  <a16:creationId xmlns:a16="http://schemas.microsoft.com/office/drawing/2014/main" id="{2F801970-D33A-4177-A457-1D7B8197B97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39" name="Freeform: Shape 120">
              <a:extLst>
                <a:ext uri="{FF2B5EF4-FFF2-40B4-BE49-F238E27FC236}">
                  <a16:creationId xmlns:a16="http://schemas.microsoft.com/office/drawing/2014/main" id="{CB2D6EA1-F3F1-4451-8F04-E7A9328FDA3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140" name="Freeform: Shape 121">
              <a:extLst>
                <a:ext uri="{FF2B5EF4-FFF2-40B4-BE49-F238E27FC236}">
                  <a16:creationId xmlns:a16="http://schemas.microsoft.com/office/drawing/2014/main" id="{2DB05EFE-5C29-42B8-A829-AB08AC6C606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143" name="Freeform: Shape 122">
              <a:extLst>
                <a:ext uri="{FF2B5EF4-FFF2-40B4-BE49-F238E27FC236}">
                  <a16:creationId xmlns:a16="http://schemas.microsoft.com/office/drawing/2014/main" id="{72C8F026-05A5-40B9-B4F0-D389E2FF17D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48" name="Freeform: Shape 123">
              <a:extLst>
                <a:ext uri="{FF2B5EF4-FFF2-40B4-BE49-F238E27FC236}">
                  <a16:creationId xmlns:a16="http://schemas.microsoft.com/office/drawing/2014/main" id="{C870472B-65D0-4DA8-B191-174041BC0C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49" name="Freeform: Shape 124">
              <a:extLst>
                <a:ext uri="{FF2B5EF4-FFF2-40B4-BE49-F238E27FC236}">
                  <a16:creationId xmlns:a16="http://schemas.microsoft.com/office/drawing/2014/main" id="{688B5709-3C62-48A8-860A-B3FA431A626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150" name="Freeform: Shape 125">
              <a:extLst>
                <a:ext uri="{FF2B5EF4-FFF2-40B4-BE49-F238E27FC236}">
                  <a16:creationId xmlns:a16="http://schemas.microsoft.com/office/drawing/2014/main" id="{34653BA3-8CB4-4588-ADEA-84C302FA725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51" name="Freeform: Shape 126">
              <a:extLst>
                <a:ext uri="{FF2B5EF4-FFF2-40B4-BE49-F238E27FC236}">
                  <a16:creationId xmlns:a16="http://schemas.microsoft.com/office/drawing/2014/main" id="{08507397-DE2A-425E-88FC-075D4A2F306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52" name="Freeform: Shape 127">
              <a:extLst>
                <a:ext uri="{FF2B5EF4-FFF2-40B4-BE49-F238E27FC236}">
                  <a16:creationId xmlns:a16="http://schemas.microsoft.com/office/drawing/2014/main" id="{9F74E08A-B1A3-4C05-81C5-7A9D17176C11}"/>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153" name="Freeform: Shape 128">
              <a:extLst>
                <a:ext uri="{FF2B5EF4-FFF2-40B4-BE49-F238E27FC236}">
                  <a16:creationId xmlns:a16="http://schemas.microsoft.com/office/drawing/2014/main" id="{1E0AADB4-7F41-4522-92C4-39F771CF45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54" name="Freeform: Shape 129">
              <a:extLst>
                <a:ext uri="{FF2B5EF4-FFF2-40B4-BE49-F238E27FC236}">
                  <a16:creationId xmlns:a16="http://schemas.microsoft.com/office/drawing/2014/main" id="{E067ABD1-5A82-41D3-82D8-21AD79345F3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155" name="Freeform: Shape 130">
              <a:extLst>
                <a:ext uri="{FF2B5EF4-FFF2-40B4-BE49-F238E27FC236}">
                  <a16:creationId xmlns:a16="http://schemas.microsoft.com/office/drawing/2014/main" id="{531B73D2-2957-4660-A651-F5272F2507E6}"/>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56" name="Freeform: Shape 131">
              <a:extLst>
                <a:ext uri="{FF2B5EF4-FFF2-40B4-BE49-F238E27FC236}">
                  <a16:creationId xmlns:a16="http://schemas.microsoft.com/office/drawing/2014/main" id="{A4D662D1-B119-44C2-BADB-F9752773186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57" name="Freeform: Shape 132">
              <a:extLst>
                <a:ext uri="{FF2B5EF4-FFF2-40B4-BE49-F238E27FC236}">
                  <a16:creationId xmlns:a16="http://schemas.microsoft.com/office/drawing/2014/main" id="{2CB643BC-F9EC-4ABD-8D23-D0D4BA62ACB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158" name="Freeform: Shape 133">
              <a:extLst>
                <a:ext uri="{FF2B5EF4-FFF2-40B4-BE49-F238E27FC236}">
                  <a16:creationId xmlns:a16="http://schemas.microsoft.com/office/drawing/2014/main" id="{B826488F-8111-4142-94B9-4D0C37F67A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59" name="Freeform: Shape 134">
              <a:extLst>
                <a:ext uri="{FF2B5EF4-FFF2-40B4-BE49-F238E27FC236}">
                  <a16:creationId xmlns:a16="http://schemas.microsoft.com/office/drawing/2014/main" id="{700783CF-BB1D-4EE9-94C8-7D42AB7A7D2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sz="1765"/>
            </a:p>
          </p:txBody>
        </p:sp>
        <p:sp>
          <p:nvSpPr>
            <p:cNvPr id="160" name="Freeform: Shape 135">
              <a:extLst>
                <a:ext uri="{FF2B5EF4-FFF2-40B4-BE49-F238E27FC236}">
                  <a16:creationId xmlns:a16="http://schemas.microsoft.com/office/drawing/2014/main" id="{926F68E3-87C8-461D-9470-B585D7A5869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61" name="Freeform: Shape 136">
              <a:extLst>
                <a:ext uri="{FF2B5EF4-FFF2-40B4-BE49-F238E27FC236}">
                  <a16:creationId xmlns:a16="http://schemas.microsoft.com/office/drawing/2014/main" id="{8AFF01F6-FCBC-45DD-93A0-4949FDA19C8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grpSp>
      <p:sp>
        <p:nvSpPr>
          <p:cNvPr id="162" name="Rectangle 161">
            <a:hlinkClick r:id="rId12" action="ppaction://hlinksldjump"/>
            <a:extLst>
              <a:ext uri="{FF2B5EF4-FFF2-40B4-BE49-F238E27FC236}">
                <a16:creationId xmlns:a16="http://schemas.microsoft.com/office/drawing/2014/main" id="{984EBE74-E587-4D14-A382-E4A391885275}"/>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97915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 action="ppaction://noaction"/>
            <a:extLst>
              <a:ext uri="{FF2B5EF4-FFF2-40B4-BE49-F238E27FC236}">
                <a16:creationId xmlns:a16="http://schemas.microsoft.com/office/drawing/2014/main"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6" action="ppaction://hlinksldjump"/>
            <a:extLst>
              <a:ext uri="{FF2B5EF4-FFF2-40B4-BE49-F238E27FC236}">
                <a16:creationId xmlns:a16="http://schemas.microsoft.com/office/drawing/2014/main"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 action="ppaction://noaction"/>
            <a:extLst>
              <a:ext uri="{FF2B5EF4-FFF2-40B4-BE49-F238E27FC236}">
                <a16:creationId xmlns:a16="http://schemas.microsoft.com/office/drawing/2014/main"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Rectangle: Rounded Corners 176">
            <a:extLst>
              <a:ext uri="{FF2B5EF4-FFF2-40B4-BE49-F238E27FC236}">
                <a16:creationId xmlns:a16="http://schemas.microsoft.com/office/drawing/2014/main" id="{50ECC0EA-35D2-4C91-B1F1-3D77B9583452}"/>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panose="020B0502040204020203" pitchFamily="34" charset="0"/>
              </a:rPr>
              <a:t>Azure Container Registry (ACR)</a:t>
            </a:r>
          </a:p>
        </p:txBody>
      </p:sp>
      <p:grpSp>
        <p:nvGrpSpPr>
          <p:cNvPr id="178" name="Group 177">
            <a:extLst>
              <a:ext uri="{FF2B5EF4-FFF2-40B4-BE49-F238E27FC236}">
                <a16:creationId xmlns:a16="http://schemas.microsoft.com/office/drawing/2014/main" id="{0E151F6E-6196-4F16-A72D-CF1AC7006E0E}"/>
              </a:ext>
            </a:extLst>
          </p:cNvPr>
          <p:cNvGrpSpPr/>
          <p:nvPr/>
        </p:nvGrpSpPr>
        <p:grpSpPr>
          <a:xfrm>
            <a:off x="690016" y="2921235"/>
            <a:ext cx="647285" cy="512999"/>
            <a:chOff x="3517678" y="3062050"/>
            <a:chExt cx="1225868" cy="971550"/>
          </a:xfrm>
        </p:grpSpPr>
        <p:sp>
          <p:nvSpPr>
            <p:cNvPr id="179" name="Freeform: Shape 178">
              <a:extLst>
                <a:ext uri="{FF2B5EF4-FFF2-40B4-BE49-F238E27FC236}">
                  <a16:creationId xmlns:a16="http://schemas.microsoft.com/office/drawing/2014/main" id="{8EEA569A-AFE9-4059-AFEC-3029FCE3962A}"/>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80" name="Freeform: Shape 179">
              <a:extLst>
                <a:ext uri="{FF2B5EF4-FFF2-40B4-BE49-F238E27FC236}">
                  <a16:creationId xmlns:a16="http://schemas.microsoft.com/office/drawing/2014/main" id="{154D2F97-8217-4DDF-9537-196BCBB86A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81" name="Freeform: Shape 180">
              <a:extLst>
                <a:ext uri="{FF2B5EF4-FFF2-40B4-BE49-F238E27FC236}">
                  <a16:creationId xmlns:a16="http://schemas.microsoft.com/office/drawing/2014/main" id="{1B6FD31A-1EB7-4A8D-8188-98302EF4380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82" name="Freeform: Shape 181">
              <a:extLst>
                <a:ext uri="{FF2B5EF4-FFF2-40B4-BE49-F238E27FC236}">
                  <a16:creationId xmlns:a16="http://schemas.microsoft.com/office/drawing/2014/main" id="{15EA1C06-94D0-405C-B5C8-EEDA7F04FCF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83" name="Freeform: Shape 182">
              <a:extLst>
                <a:ext uri="{FF2B5EF4-FFF2-40B4-BE49-F238E27FC236}">
                  <a16:creationId xmlns:a16="http://schemas.microsoft.com/office/drawing/2014/main" id="{B4B7CDB5-9251-4FAE-B619-8AA26FA0FC4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84" name="Freeform: Shape 183">
              <a:extLst>
                <a:ext uri="{FF2B5EF4-FFF2-40B4-BE49-F238E27FC236}">
                  <a16:creationId xmlns:a16="http://schemas.microsoft.com/office/drawing/2014/main" id="{3F4A1E08-E48D-41DA-B7F1-E49EA782184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85" name="Freeform: Shape 184">
              <a:extLst>
                <a:ext uri="{FF2B5EF4-FFF2-40B4-BE49-F238E27FC236}">
                  <a16:creationId xmlns:a16="http://schemas.microsoft.com/office/drawing/2014/main" id="{16B6DFB7-C33C-4C64-B0AE-220E40C42CD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86" name="Freeform: Shape 185">
              <a:extLst>
                <a:ext uri="{FF2B5EF4-FFF2-40B4-BE49-F238E27FC236}">
                  <a16:creationId xmlns:a16="http://schemas.microsoft.com/office/drawing/2014/main" id="{5D4C918E-D99A-41AA-AEBE-023CA5D31CB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87" name="Freeform: Shape 186">
              <a:extLst>
                <a:ext uri="{FF2B5EF4-FFF2-40B4-BE49-F238E27FC236}">
                  <a16:creationId xmlns:a16="http://schemas.microsoft.com/office/drawing/2014/main" id="{EEC88EA1-C027-413A-BCF3-E0535198F28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88" name="Freeform: Shape 187">
              <a:extLst>
                <a:ext uri="{FF2B5EF4-FFF2-40B4-BE49-F238E27FC236}">
                  <a16:creationId xmlns:a16="http://schemas.microsoft.com/office/drawing/2014/main" id="{0333864C-962A-4FF3-B5B8-377C0E1DC1D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89" name="Freeform: Shape 188">
              <a:extLst>
                <a:ext uri="{FF2B5EF4-FFF2-40B4-BE49-F238E27FC236}">
                  <a16:creationId xmlns:a16="http://schemas.microsoft.com/office/drawing/2014/main" id="{4201C558-6E8C-45FB-A09A-E14EC621A3C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190" name="Freeform: Shape 189">
              <a:extLst>
                <a:ext uri="{FF2B5EF4-FFF2-40B4-BE49-F238E27FC236}">
                  <a16:creationId xmlns:a16="http://schemas.microsoft.com/office/drawing/2014/main" id="{AB43DB7B-5E30-4447-9118-6EF377EC82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191" name="Freeform: Shape 190">
              <a:extLst>
                <a:ext uri="{FF2B5EF4-FFF2-40B4-BE49-F238E27FC236}">
                  <a16:creationId xmlns:a16="http://schemas.microsoft.com/office/drawing/2014/main" id="{F67EE76B-C3C9-4D66-932F-B251DE13F9B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sp>
        <p:nvSpPr>
          <p:cNvPr id="192" name="Rectangle 191">
            <a:hlinkClick r:id="rId7" action="ppaction://hlinksldjump"/>
            <a:extLst>
              <a:ext uri="{FF2B5EF4-FFF2-40B4-BE49-F238E27FC236}">
                <a16:creationId xmlns:a16="http://schemas.microsoft.com/office/drawing/2014/main" id="{B891C15D-27AC-4071-9EBD-56A6879B5F30}"/>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Rounded Corners 111">
            <a:extLst>
              <a:ext uri="{FF2B5EF4-FFF2-40B4-BE49-F238E27FC236}">
                <a16:creationId xmlns:a16="http://schemas.microsoft.com/office/drawing/2014/main" id="{A050E1EF-4CA0-428B-BF22-5A8AD53351A4}"/>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latin typeface="Segoe UI" panose="020B0502040204020203" pitchFamily="34" charset="0"/>
                <a:cs typeface="Segoe UI" panose="020B0502040204020203" pitchFamily="34" charset="0"/>
              </a:rPr>
              <a:t>ACS Engine</a:t>
            </a:r>
          </a:p>
        </p:txBody>
      </p:sp>
      <p:grpSp>
        <p:nvGrpSpPr>
          <p:cNvPr id="194" name="Group 193">
            <a:extLst>
              <a:ext uri="{FF2B5EF4-FFF2-40B4-BE49-F238E27FC236}">
                <a16:creationId xmlns:a16="http://schemas.microsoft.com/office/drawing/2014/main" id="{7EE1341D-6366-4E3E-84A8-66CF0F5F15E9}"/>
              </a:ext>
            </a:extLst>
          </p:cNvPr>
          <p:cNvGrpSpPr/>
          <p:nvPr/>
        </p:nvGrpSpPr>
        <p:grpSpPr>
          <a:xfrm>
            <a:off x="772595" y="515342"/>
            <a:ext cx="547901" cy="528830"/>
            <a:chOff x="2368476" y="589018"/>
            <a:chExt cx="1012508" cy="977265"/>
          </a:xfrm>
        </p:grpSpPr>
        <p:sp>
          <p:nvSpPr>
            <p:cNvPr id="195" name="Freeform: Shape 113">
              <a:extLst>
                <a:ext uri="{FF2B5EF4-FFF2-40B4-BE49-F238E27FC236}">
                  <a16:creationId xmlns:a16="http://schemas.microsoft.com/office/drawing/2014/main" id="{9D4510BD-63C5-4A0B-A90A-A49E93A90C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96" name="Freeform: Shape 114">
              <a:extLst>
                <a:ext uri="{FF2B5EF4-FFF2-40B4-BE49-F238E27FC236}">
                  <a16:creationId xmlns:a16="http://schemas.microsoft.com/office/drawing/2014/main" id="{70764EB3-6FC4-435A-921A-9FC31CC7064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197" name="Freeform: Shape 115">
              <a:extLst>
                <a:ext uri="{FF2B5EF4-FFF2-40B4-BE49-F238E27FC236}">
                  <a16:creationId xmlns:a16="http://schemas.microsoft.com/office/drawing/2014/main" id="{6E2F3E46-F60F-4308-BABD-D787D967843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198" name="Freeform: Shape 119">
              <a:extLst>
                <a:ext uri="{FF2B5EF4-FFF2-40B4-BE49-F238E27FC236}">
                  <a16:creationId xmlns:a16="http://schemas.microsoft.com/office/drawing/2014/main" id="{0CC33AD9-6A0F-4E10-A668-0BE42D1BA1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99" name="Freeform: Shape 120">
              <a:extLst>
                <a:ext uri="{FF2B5EF4-FFF2-40B4-BE49-F238E27FC236}">
                  <a16:creationId xmlns:a16="http://schemas.microsoft.com/office/drawing/2014/main" id="{2CA6EC6D-4109-41DE-AE9D-2E41299DDC5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200" name="Freeform: Shape 121">
              <a:extLst>
                <a:ext uri="{FF2B5EF4-FFF2-40B4-BE49-F238E27FC236}">
                  <a16:creationId xmlns:a16="http://schemas.microsoft.com/office/drawing/2014/main" id="{DC5397B6-3E57-4C1C-9C67-1592DEDBDD7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201" name="Freeform: Shape 122">
              <a:extLst>
                <a:ext uri="{FF2B5EF4-FFF2-40B4-BE49-F238E27FC236}">
                  <a16:creationId xmlns:a16="http://schemas.microsoft.com/office/drawing/2014/main" id="{90C4B393-5D34-4D85-A275-307FDFE8B65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202" name="Freeform: Shape 123">
              <a:extLst>
                <a:ext uri="{FF2B5EF4-FFF2-40B4-BE49-F238E27FC236}">
                  <a16:creationId xmlns:a16="http://schemas.microsoft.com/office/drawing/2014/main" id="{5D8C28D4-BD7C-41AC-ABBB-DAE0E92BC1B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203" name="Freeform: Shape 124">
              <a:extLst>
                <a:ext uri="{FF2B5EF4-FFF2-40B4-BE49-F238E27FC236}">
                  <a16:creationId xmlns:a16="http://schemas.microsoft.com/office/drawing/2014/main" id="{68758D61-1EBD-41A8-A351-ABC596DE60E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204" name="Freeform: Shape 125">
              <a:extLst>
                <a:ext uri="{FF2B5EF4-FFF2-40B4-BE49-F238E27FC236}">
                  <a16:creationId xmlns:a16="http://schemas.microsoft.com/office/drawing/2014/main" id="{0E570619-B159-43B0-B5E3-B6548A26A2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205" name="Freeform: Shape 126">
              <a:extLst>
                <a:ext uri="{FF2B5EF4-FFF2-40B4-BE49-F238E27FC236}">
                  <a16:creationId xmlns:a16="http://schemas.microsoft.com/office/drawing/2014/main" id="{36B727F4-7D8D-4127-8817-D64202F8148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206" name="Freeform: Shape 127">
              <a:extLst>
                <a:ext uri="{FF2B5EF4-FFF2-40B4-BE49-F238E27FC236}">
                  <a16:creationId xmlns:a16="http://schemas.microsoft.com/office/drawing/2014/main" id="{91AEDF28-12EC-4E21-8F24-7051B773A1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207" name="Freeform: Shape 128">
              <a:extLst>
                <a:ext uri="{FF2B5EF4-FFF2-40B4-BE49-F238E27FC236}">
                  <a16:creationId xmlns:a16="http://schemas.microsoft.com/office/drawing/2014/main" id="{10E892DE-8D75-439C-B764-165A37DD04A4}"/>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208" name="Freeform: Shape 129">
              <a:extLst>
                <a:ext uri="{FF2B5EF4-FFF2-40B4-BE49-F238E27FC236}">
                  <a16:creationId xmlns:a16="http://schemas.microsoft.com/office/drawing/2014/main" id="{AB43AA58-C8F4-49C6-881F-04C508F4211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209" name="Freeform: Shape 130">
              <a:extLst>
                <a:ext uri="{FF2B5EF4-FFF2-40B4-BE49-F238E27FC236}">
                  <a16:creationId xmlns:a16="http://schemas.microsoft.com/office/drawing/2014/main" id="{3948B38B-10F6-4320-A794-0F92E050880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210" name="Freeform: Shape 131">
              <a:extLst>
                <a:ext uri="{FF2B5EF4-FFF2-40B4-BE49-F238E27FC236}">
                  <a16:creationId xmlns:a16="http://schemas.microsoft.com/office/drawing/2014/main" id="{6AD24E62-B0FD-40E4-AC90-9C8EA882803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211" name="Freeform: Shape 132">
              <a:extLst>
                <a:ext uri="{FF2B5EF4-FFF2-40B4-BE49-F238E27FC236}">
                  <a16:creationId xmlns:a16="http://schemas.microsoft.com/office/drawing/2014/main" id="{75045656-6D79-464E-A423-623FB11105F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212" name="Freeform: Shape 133">
              <a:extLst>
                <a:ext uri="{FF2B5EF4-FFF2-40B4-BE49-F238E27FC236}">
                  <a16:creationId xmlns:a16="http://schemas.microsoft.com/office/drawing/2014/main" id="{A52BE71B-BFFD-46D5-A40B-3DBA63977CEC}"/>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213" name="Freeform: Shape 134">
              <a:extLst>
                <a:ext uri="{FF2B5EF4-FFF2-40B4-BE49-F238E27FC236}">
                  <a16:creationId xmlns:a16="http://schemas.microsoft.com/office/drawing/2014/main" id="{12EE1D18-5B1F-446B-8099-2F0EA7819BB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sz="1765"/>
            </a:p>
          </p:txBody>
        </p:sp>
        <p:sp>
          <p:nvSpPr>
            <p:cNvPr id="214" name="Freeform: Shape 135">
              <a:extLst>
                <a:ext uri="{FF2B5EF4-FFF2-40B4-BE49-F238E27FC236}">
                  <a16:creationId xmlns:a16="http://schemas.microsoft.com/office/drawing/2014/main" id="{E1446E45-CE1C-4E0C-A8A9-B5595A4B188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215" name="Freeform: Shape 136">
              <a:extLst>
                <a:ext uri="{FF2B5EF4-FFF2-40B4-BE49-F238E27FC236}">
                  <a16:creationId xmlns:a16="http://schemas.microsoft.com/office/drawing/2014/main" id="{7F0150DC-D248-4299-B802-8D4E87A6901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grpSp>
      <p:sp>
        <p:nvSpPr>
          <p:cNvPr id="216" name="Rectangle 215">
            <a:hlinkClick r:id="rId7" action="ppaction://hlinksldjump"/>
            <a:extLst>
              <a:ext uri="{FF2B5EF4-FFF2-40B4-BE49-F238E27FC236}">
                <a16:creationId xmlns:a16="http://schemas.microsoft.com/office/drawing/2014/main" id="{D213C69D-76C1-4DCC-B2D8-E8D9AC5C26CF}"/>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00979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About the Presenter</a:t>
            </a:r>
          </a:p>
        </p:txBody>
      </p:sp>
      <p:sp>
        <p:nvSpPr>
          <p:cNvPr id="16" name="Rectangle 15"/>
          <p:cNvSpPr>
            <a:spLocks/>
          </p:cNvSpPr>
          <p:nvPr/>
        </p:nvSpPr>
        <p:spPr bwMode="auto">
          <a:xfrm>
            <a:off x="4975470" y="291518"/>
            <a:ext cx="4160492" cy="162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defTabSz="2285785">
              <a:lnSpc>
                <a:spcPts val="4250"/>
              </a:lnSpc>
              <a:defRPr/>
            </a:pPr>
            <a:r>
              <a:rPr lang="en-US" sz="3300" b="1" spc="250" dirty="0">
                <a:solidFill>
                  <a:srgbClr val="000000"/>
                </a:solidFill>
                <a:latin typeface="Segoe UI" panose="020B0502040204020203" pitchFamily="34" charset="0"/>
                <a:ea typeface="Montserrat" charset="0"/>
                <a:cs typeface="Segoe UI" panose="020B0502040204020203" pitchFamily="34" charset="0"/>
                <a:sym typeface="Bebas Neue" charset="0"/>
              </a:rPr>
              <a:t>Amit Malik</a:t>
            </a:r>
          </a:p>
          <a:p>
            <a:pPr defTabSz="2285785">
              <a:lnSpc>
                <a:spcPts val="4250"/>
              </a:lnSpc>
              <a:defRPr/>
            </a:pPr>
            <a:r>
              <a:rPr lang="en-US" sz="2700" spc="250" dirty="0">
                <a:solidFill>
                  <a:srgbClr val="000000"/>
                </a:solidFill>
                <a:latin typeface="Segoe UI" panose="020B0502040204020203" pitchFamily="34" charset="0"/>
                <a:ea typeface="Montserrat Hairline" charset="0"/>
                <a:cs typeface="Segoe UI" panose="020B0502040204020203" pitchFamily="34" charset="0"/>
                <a:sym typeface="Bebas Neue" charset="0"/>
              </a:rPr>
              <a:t>Director of Technology</a:t>
            </a:r>
          </a:p>
          <a:p>
            <a:pPr defTabSz="2285785">
              <a:lnSpc>
                <a:spcPts val="4250"/>
              </a:lnSpc>
              <a:defRPr/>
            </a:pPr>
            <a:r>
              <a:rPr lang="en-US" sz="2700" spc="250" dirty="0">
                <a:solidFill>
                  <a:srgbClr val="000000"/>
                </a:solidFill>
                <a:latin typeface="Segoe UI" panose="020B0502040204020203" pitchFamily="34" charset="0"/>
                <a:ea typeface="Montserrat Hairline" charset="0"/>
                <a:cs typeface="Segoe UI" panose="020B0502040204020203" pitchFamily="34" charset="0"/>
                <a:sym typeface="Bebas Neue" charset="0"/>
              </a:rPr>
              <a:t>SPEKTRA SYSTEMS</a:t>
            </a:r>
          </a:p>
        </p:txBody>
      </p:sp>
      <p:sp>
        <p:nvSpPr>
          <p:cNvPr id="17" name="Subtitle 2"/>
          <p:cNvSpPr txBox="1">
            <a:spLocks/>
          </p:cNvSpPr>
          <p:nvPr/>
        </p:nvSpPr>
        <p:spPr>
          <a:xfrm>
            <a:off x="6178353" y="6176179"/>
            <a:ext cx="3368620" cy="381345"/>
          </a:xfrm>
          <a:prstGeom prst="rect">
            <a:avLst/>
          </a:prstGeom>
        </p:spPr>
        <p:txBody>
          <a:bodyPr vert="horz" wrap="square" lIns="108730" tIns="54365" rIns="108730" bIns="5436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767">
              <a:lnSpc>
                <a:spcPct val="100000"/>
              </a:lnSpc>
              <a:defRPr/>
            </a:pPr>
            <a:r>
              <a:rPr lang="en-US" sz="1765" dirty="0">
                <a:solidFill>
                  <a:srgbClr val="000000">
                    <a:lumMod val="65000"/>
                    <a:lumOff val="35000"/>
                  </a:srgbClr>
                </a:solidFill>
                <a:latin typeface="Segoe UI" panose="020B0502040204020203" pitchFamily="34" charset="0"/>
                <a:ea typeface="Poppins Light" charset="0"/>
                <a:cs typeface="Segoe UI" panose="020B0502040204020203" pitchFamily="34" charset="0"/>
                <a:hlinkClick r:id="rId4"/>
              </a:rPr>
              <a:t>amit@spektrasystems.com</a:t>
            </a:r>
            <a:endParaRPr lang="en-US" sz="1765" dirty="0">
              <a:solidFill>
                <a:srgbClr val="000000">
                  <a:lumMod val="65000"/>
                  <a:lumOff val="35000"/>
                </a:srgbClr>
              </a:solidFill>
              <a:latin typeface="Segoe UI" panose="020B0502040204020203" pitchFamily="34" charset="0"/>
              <a:ea typeface="Poppins Light" charset="0"/>
              <a:cs typeface="Segoe UI" panose="020B0502040204020203" pitchFamily="34" charset="0"/>
            </a:endParaRPr>
          </a:p>
        </p:txBody>
      </p:sp>
      <p:sp>
        <p:nvSpPr>
          <p:cNvPr id="19" name="TextBox 18"/>
          <p:cNvSpPr txBox="1"/>
          <p:nvPr/>
        </p:nvSpPr>
        <p:spPr>
          <a:xfrm>
            <a:off x="4900771" y="2451917"/>
            <a:ext cx="6188436" cy="1176733"/>
          </a:xfrm>
          <a:prstGeom prst="rect">
            <a:avLst/>
          </a:prstGeom>
          <a:noFill/>
        </p:spPr>
        <p:txBody>
          <a:bodyPr wrap="square" rtlCol="0">
            <a:spAutoFit/>
          </a:bodyPr>
          <a:lstStyle/>
          <a:p>
            <a:pPr defTabSz="913853">
              <a:defRPr/>
            </a:pPr>
            <a:r>
              <a:rPr lang="en-US" sz="2353" dirty="0">
                <a:solidFill>
                  <a:srgbClr val="505050"/>
                </a:solidFill>
                <a:latin typeface="Segoe UI Light"/>
              </a:rPr>
              <a:t>Enable people and organizations to achieve more with the help of effective business and technology innovation.</a:t>
            </a:r>
            <a:endParaRPr lang="en-US" sz="1961" dirty="0">
              <a:solidFill>
                <a:srgbClr val="505050"/>
              </a:solidFill>
              <a:latin typeface="Segoe UI Light"/>
            </a:endParaRPr>
          </a:p>
        </p:txBody>
      </p:sp>
      <p:sp>
        <p:nvSpPr>
          <p:cNvPr id="2" name="AutoShape 4" descr="Image result for mct logo"/>
          <p:cNvSpPr>
            <a:spLocks noChangeAspect="1" noChangeArrowheads="1"/>
          </p:cNvSpPr>
          <p:nvPr/>
        </p:nvSpPr>
        <p:spPr bwMode="auto">
          <a:xfrm>
            <a:off x="5946597" y="3278818"/>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853">
              <a:defRPr/>
            </a:pPr>
            <a:endParaRPr lang="en-US" sz="1765">
              <a:solidFill>
                <a:srgbClr val="505050"/>
              </a:solidFill>
              <a:latin typeface="Segoe UI Light"/>
            </a:endParaRPr>
          </a:p>
        </p:txBody>
      </p:sp>
      <p:pic>
        <p:nvPicPr>
          <p:cNvPr id="8" name="Picture 7"/>
          <p:cNvPicPr>
            <a:picLocks noChangeAspect="1"/>
          </p:cNvPicPr>
          <p:nvPr/>
        </p:nvPicPr>
        <p:blipFill>
          <a:blip r:embed="rId5"/>
          <a:stretch>
            <a:fillRect/>
          </a:stretch>
        </p:blipFill>
        <p:spPr>
          <a:xfrm>
            <a:off x="4505358" y="6099099"/>
            <a:ext cx="980686" cy="535506"/>
          </a:xfrm>
          <a:prstGeom prst="rect">
            <a:avLst/>
          </a:prstGeom>
        </p:spPr>
      </p:pic>
      <p:sp>
        <p:nvSpPr>
          <p:cNvPr id="12" name="AutoShape 10" descr="Image result for mcsd azure logo"/>
          <p:cNvSpPr>
            <a:spLocks noChangeAspect="1" noChangeArrowheads="1"/>
          </p:cNvSpPr>
          <p:nvPr/>
        </p:nvSpPr>
        <p:spPr bwMode="auto">
          <a:xfrm>
            <a:off x="6096001" y="4411021"/>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853">
              <a:defRPr/>
            </a:pPr>
            <a:endParaRPr lang="en-US" sz="1765">
              <a:solidFill>
                <a:srgbClr val="505050"/>
              </a:solidFill>
              <a:latin typeface="Segoe UI Light"/>
            </a:endParaRPr>
          </a:p>
        </p:txBody>
      </p:sp>
      <p:graphicFrame>
        <p:nvGraphicFramePr>
          <p:cNvPr id="18" name="Object 17"/>
          <p:cNvGraphicFramePr>
            <a:graphicFrameLocks noChangeAspect="1"/>
          </p:cNvGraphicFramePr>
          <p:nvPr>
            <p:extLst/>
          </p:nvPr>
        </p:nvGraphicFramePr>
        <p:xfrm>
          <a:off x="5486045" y="4686120"/>
          <a:ext cx="1674570" cy="1098258"/>
        </p:xfrm>
        <a:graphic>
          <a:graphicData uri="http://schemas.openxmlformats.org/presentationml/2006/ole">
            <mc:AlternateContent xmlns:mc="http://schemas.openxmlformats.org/markup-compatibility/2006">
              <mc:Choice xmlns:v="urn:schemas-microsoft-com:vml" Requires="v">
                <p:oleObj spid="_x0000_s1028" name="Bitmap Image" r:id="rId6" imgW="977760" imgH="641520" progId="Paint.Picture">
                  <p:embed/>
                </p:oleObj>
              </mc:Choice>
              <mc:Fallback>
                <p:oleObj name="Bitmap Image" r:id="rId6" imgW="977760" imgH="641520" progId="Paint.Picture">
                  <p:embed/>
                  <p:pic>
                    <p:nvPicPr>
                      <p:cNvPr id="18" name="Object 17"/>
                      <p:cNvPicPr/>
                      <p:nvPr/>
                    </p:nvPicPr>
                    <p:blipFill>
                      <a:blip r:embed="rId7"/>
                      <a:stretch>
                        <a:fillRect/>
                      </a:stretch>
                    </p:blipFill>
                    <p:spPr>
                      <a:xfrm>
                        <a:off x="5486045" y="4686120"/>
                        <a:ext cx="1674570" cy="1098258"/>
                      </a:xfrm>
                      <a:prstGeom prst="rect">
                        <a:avLst/>
                      </a:prstGeom>
                    </p:spPr>
                  </p:pic>
                </p:oleObj>
              </mc:Fallback>
            </mc:AlternateContent>
          </a:graphicData>
        </a:graphic>
      </p:graphicFrame>
      <p:pic>
        <p:nvPicPr>
          <p:cNvPr id="21" name="Picture 20"/>
          <p:cNvPicPr>
            <a:picLocks noChangeAspect="1"/>
          </p:cNvPicPr>
          <p:nvPr/>
        </p:nvPicPr>
        <p:blipFill rotWithShape="1">
          <a:blip r:embed="rId8"/>
          <a:srcRect r="21548"/>
          <a:stretch/>
        </p:blipFill>
        <p:spPr>
          <a:xfrm>
            <a:off x="8187658" y="4591228"/>
            <a:ext cx="1328584" cy="1193150"/>
          </a:xfrm>
          <a:prstGeom prst="rect">
            <a:avLst/>
          </a:prstGeom>
        </p:spPr>
      </p:pic>
      <p:pic>
        <p:nvPicPr>
          <p:cNvPr id="22" name="Picture 21"/>
          <p:cNvPicPr>
            <a:picLocks noChangeAspect="1"/>
          </p:cNvPicPr>
          <p:nvPr/>
        </p:nvPicPr>
        <p:blipFill rotWithShape="1">
          <a:blip r:embed="rId9"/>
          <a:srcRect r="21333"/>
          <a:stretch/>
        </p:blipFill>
        <p:spPr>
          <a:xfrm>
            <a:off x="9536996" y="4543294"/>
            <a:ext cx="1290076" cy="1287732"/>
          </a:xfrm>
          <a:prstGeom prst="rect">
            <a:avLst/>
          </a:prstGeom>
        </p:spPr>
      </p:pic>
      <p:pic>
        <p:nvPicPr>
          <p:cNvPr id="25" name="Picture 24" descr="MS private cloud"/>
          <p:cNvPicPr/>
          <p:nvPr/>
        </p:nvPicPr>
        <p:blipFill>
          <a:blip r:embed="rId10">
            <a:extLst>
              <a:ext uri="{28A0092B-C50C-407E-A947-70E740481C1C}">
                <a14:useLocalDpi xmlns:a14="http://schemas.microsoft.com/office/drawing/2010/main" val="0"/>
              </a:ext>
            </a:extLst>
          </a:blip>
          <a:srcRect/>
          <a:stretch>
            <a:fillRect/>
          </a:stretch>
        </p:blipFill>
        <p:spPr bwMode="auto">
          <a:xfrm>
            <a:off x="7105533" y="4709828"/>
            <a:ext cx="1132764" cy="972241"/>
          </a:xfrm>
          <a:prstGeom prst="rect">
            <a:avLst/>
          </a:prstGeom>
          <a:noFill/>
          <a:ln>
            <a:noFill/>
          </a:ln>
        </p:spPr>
      </p:pic>
      <p:pic>
        <p:nvPicPr>
          <p:cNvPr id="26" name="Picture 25"/>
          <p:cNvPicPr>
            <a:picLocks noChangeAspect="1"/>
          </p:cNvPicPr>
          <p:nvPr/>
        </p:nvPicPr>
        <p:blipFill>
          <a:blip r:embed="rId11"/>
          <a:stretch>
            <a:fillRect/>
          </a:stretch>
        </p:blipFill>
        <p:spPr>
          <a:xfrm>
            <a:off x="4488349" y="4690639"/>
            <a:ext cx="925995" cy="1140387"/>
          </a:xfrm>
          <a:prstGeom prst="rect">
            <a:avLst/>
          </a:prstGeom>
        </p:spPr>
      </p:pic>
    </p:spTree>
    <p:extLst>
      <p:ext uri="{BB962C8B-B14F-4D97-AF65-F5344CB8AC3E}">
        <p14:creationId xmlns:p14="http://schemas.microsoft.com/office/powerpoint/2010/main" val="4194150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plane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733439" y="4500420"/>
            <a:ext cx="789846" cy="241381"/>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5934705" y="377007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id="{FF3C4D05-553D-4566-934D-EC88D8BB5DEE}"/>
              </a:ext>
            </a:extLst>
          </p:cNvPr>
          <p:cNvSpPr txBox="1"/>
          <p:nvPr/>
        </p:nvSpPr>
        <p:spPr>
          <a:xfrm>
            <a:off x="9251772" y="1368322"/>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 action="ppaction://noaction"/>
            <a:extLst>
              <a:ext uri="{FF2B5EF4-FFF2-40B4-BE49-F238E27FC236}">
                <a16:creationId xmlns:a16="http://schemas.microsoft.com/office/drawing/2014/main"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6" action="ppaction://hlinksldjump"/>
            <a:extLst>
              <a:ext uri="{FF2B5EF4-FFF2-40B4-BE49-F238E27FC236}">
                <a16:creationId xmlns:a16="http://schemas.microsoft.com/office/drawing/2014/main"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 action="ppaction://noaction"/>
            <a:extLst>
              <a:ext uri="{FF2B5EF4-FFF2-40B4-BE49-F238E27FC236}">
                <a16:creationId xmlns:a16="http://schemas.microsoft.com/office/drawing/2014/main"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Rounded Corners 237">
            <a:extLst>
              <a:ext uri="{FF2B5EF4-FFF2-40B4-BE49-F238E27FC236}">
                <a16:creationId xmlns:a16="http://schemas.microsoft.com/office/drawing/2014/main" id="{B903A0E9-41D5-4C4C-8BC7-78227185827F}"/>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panose="020B0502040204020203" pitchFamily="34" charset="0"/>
              </a:rPr>
              <a:t>Azure Container Registry (ACR)</a:t>
            </a:r>
          </a:p>
        </p:txBody>
      </p:sp>
      <p:grpSp>
        <p:nvGrpSpPr>
          <p:cNvPr id="239" name="Group 238">
            <a:extLst>
              <a:ext uri="{FF2B5EF4-FFF2-40B4-BE49-F238E27FC236}">
                <a16:creationId xmlns:a16="http://schemas.microsoft.com/office/drawing/2014/main" id="{79F043AC-D3A2-436B-9ADE-FD220588F453}"/>
              </a:ext>
            </a:extLst>
          </p:cNvPr>
          <p:cNvGrpSpPr/>
          <p:nvPr/>
        </p:nvGrpSpPr>
        <p:grpSpPr>
          <a:xfrm>
            <a:off x="690016" y="2921235"/>
            <a:ext cx="647285" cy="512999"/>
            <a:chOff x="3517678" y="3062050"/>
            <a:chExt cx="1225868" cy="971550"/>
          </a:xfrm>
        </p:grpSpPr>
        <p:sp>
          <p:nvSpPr>
            <p:cNvPr id="240" name="Freeform: Shape 239">
              <a:extLst>
                <a:ext uri="{FF2B5EF4-FFF2-40B4-BE49-F238E27FC236}">
                  <a16:creationId xmlns:a16="http://schemas.microsoft.com/office/drawing/2014/main" id="{0A98551F-FF45-48A1-BCAE-1270F4873B3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241" name="Freeform: Shape 240">
              <a:extLst>
                <a:ext uri="{FF2B5EF4-FFF2-40B4-BE49-F238E27FC236}">
                  <a16:creationId xmlns:a16="http://schemas.microsoft.com/office/drawing/2014/main" id="{050D4B4F-BFB9-4413-B5DC-49328499148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242" name="Freeform: Shape 241">
              <a:extLst>
                <a:ext uri="{FF2B5EF4-FFF2-40B4-BE49-F238E27FC236}">
                  <a16:creationId xmlns:a16="http://schemas.microsoft.com/office/drawing/2014/main" id="{26359F75-0192-43FA-8904-41EF4B3259F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243" name="Freeform: Shape 242">
              <a:extLst>
                <a:ext uri="{FF2B5EF4-FFF2-40B4-BE49-F238E27FC236}">
                  <a16:creationId xmlns:a16="http://schemas.microsoft.com/office/drawing/2014/main" id="{12B7DBB8-FC3F-495C-A01E-6901929F675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244" name="Freeform: Shape 243">
              <a:extLst>
                <a:ext uri="{FF2B5EF4-FFF2-40B4-BE49-F238E27FC236}">
                  <a16:creationId xmlns:a16="http://schemas.microsoft.com/office/drawing/2014/main" id="{AFFB6B45-88C3-4044-BB47-0DC83EBEF28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245" name="Freeform: Shape 244">
              <a:extLst>
                <a:ext uri="{FF2B5EF4-FFF2-40B4-BE49-F238E27FC236}">
                  <a16:creationId xmlns:a16="http://schemas.microsoft.com/office/drawing/2014/main" id="{3ED5BEA8-4150-44FD-AB80-F87682E7886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246" name="Freeform: Shape 245">
              <a:extLst>
                <a:ext uri="{FF2B5EF4-FFF2-40B4-BE49-F238E27FC236}">
                  <a16:creationId xmlns:a16="http://schemas.microsoft.com/office/drawing/2014/main" id="{5DD09A24-9820-497F-8A06-1FB7B731D38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247" name="Freeform: Shape 246">
              <a:extLst>
                <a:ext uri="{FF2B5EF4-FFF2-40B4-BE49-F238E27FC236}">
                  <a16:creationId xmlns:a16="http://schemas.microsoft.com/office/drawing/2014/main" id="{517BDB84-53E4-49B2-B34C-0C53AEC204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248" name="Freeform: Shape 247">
              <a:extLst>
                <a:ext uri="{FF2B5EF4-FFF2-40B4-BE49-F238E27FC236}">
                  <a16:creationId xmlns:a16="http://schemas.microsoft.com/office/drawing/2014/main" id="{B66D0292-EA21-4F5E-AFA2-45CB8AB1E8B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249" name="Freeform: Shape 248">
              <a:extLst>
                <a:ext uri="{FF2B5EF4-FFF2-40B4-BE49-F238E27FC236}">
                  <a16:creationId xmlns:a16="http://schemas.microsoft.com/office/drawing/2014/main" id="{105787F7-1CA9-4F5C-AC76-8AD543C5554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250" name="Freeform: Shape 249">
              <a:extLst>
                <a:ext uri="{FF2B5EF4-FFF2-40B4-BE49-F238E27FC236}">
                  <a16:creationId xmlns:a16="http://schemas.microsoft.com/office/drawing/2014/main" id="{C0F3E28D-97F4-45B6-8C32-7D299B8AEAB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251" name="Freeform: Shape 250">
              <a:extLst>
                <a:ext uri="{FF2B5EF4-FFF2-40B4-BE49-F238E27FC236}">
                  <a16:creationId xmlns:a16="http://schemas.microsoft.com/office/drawing/2014/main" id="{5BB14248-7673-43D9-858D-A77026E998D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252" name="Freeform: Shape 251">
              <a:extLst>
                <a:ext uri="{FF2B5EF4-FFF2-40B4-BE49-F238E27FC236}">
                  <a16:creationId xmlns:a16="http://schemas.microsoft.com/office/drawing/2014/main" id="{2C297A69-EDB5-4CC4-818D-DCD8B575CCF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sp>
        <p:nvSpPr>
          <p:cNvPr id="344" name="Rectangle 343">
            <a:hlinkClick r:id="rId7" action="ppaction://hlinksldjump"/>
            <a:extLst>
              <a:ext uri="{FF2B5EF4-FFF2-40B4-BE49-F238E27FC236}">
                <a16:creationId xmlns:a16="http://schemas.microsoft.com/office/drawing/2014/main" id="{8DC1E825-0492-4781-B725-9D6533135DC1}"/>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5" name="Rectangle: Rounded Corners 111">
            <a:extLst>
              <a:ext uri="{FF2B5EF4-FFF2-40B4-BE49-F238E27FC236}">
                <a16:creationId xmlns:a16="http://schemas.microsoft.com/office/drawing/2014/main" id="{984AF689-054D-4A37-A8AC-D62216053329}"/>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latin typeface="Segoe UI" panose="020B0502040204020203" pitchFamily="34" charset="0"/>
                <a:cs typeface="Segoe UI" panose="020B0502040204020203" pitchFamily="34" charset="0"/>
              </a:rPr>
              <a:t>ACS Engine</a:t>
            </a:r>
          </a:p>
        </p:txBody>
      </p:sp>
      <p:grpSp>
        <p:nvGrpSpPr>
          <p:cNvPr id="346" name="Group 345">
            <a:extLst>
              <a:ext uri="{FF2B5EF4-FFF2-40B4-BE49-F238E27FC236}">
                <a16:creationId xmlns:a16="http://schemas.microsoft.com/office/drawing/2014/main" id="{FC455FA1-5FDF-4642-BABB-7A79F7178134}"/>
              </a:ext>
            </a:extLst>
          </p:cNvPr>
          <p:cNvGrpSpPr/>
          <p:nvPr/>
        </p:nvGrpSpPr>
        <p:grpSpPr>
          <a:xfrm>
            <a:off x="772595" y="515342"/>
            <a:ext cx="547901" cy="528830"/>
            <a:chOff x="2368476" y="589018"/>
            <a:chExt cx="1012508" cy="977265"/>
          </a:xfrm>
        </p:grpSpPr>
        <p:sp>
          <p:nvSpPr>
            <p:cNvPr id="347" name="Freeform: Shape 113">
              <a:extLst>
                <a:ext uri="{FF2B5EF4-FFF2-40B4-BE49-F238E27FC236}">
                  <a16:creationId xmlns:a16="http://schemas.microsoft.com/office/drawing/2014/main" id="{E76530D3-B231-417C-92A8-A42218C29E8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348" name="Freeform: Shape 114">
              <a:extLst>
                <a:ext uri="{FF2B5EF4-FFF2-40B4-BE49-F238E27FC236}">
                  <a16:creationId xmlns:a16="http://schemas.microsoft.com/office/drawing/2014/main" id="{EF73880D-A2B9-426B-B00E-A60168566F5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349" name="Freeform: Shape 115">
              <a:extLst>
                <a:ext uri="{FF2B5EF4-FFF2-40B4-BE49-F238E27FC236}">
                  <a16:creationId xmlns:a16="http://schemas.microsoft.com/office/drawing/2014/main" id="{948A7226-9479-4409-A12A-1AE8EAF6DAA2}"/>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350" name="Freeform: Shape 119">
              <a:extLst>
                <a:ext uri="{FF2B5EF4-FFF2-40B4-BE49-F238E27FC236}">
                  <a16:creationId xmlns:a16="http://schemas.microsoft.com/office/drawing/2014/main" id="{4ED23124-F507-402E-94F2-C52C0555DE9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351" name="Freeform: Shape 120">
              <a:extLst>
                <a:ext uri="{FF2B5EF4-FFF2-40B4-BE49-F238E27FC236}">
                  <a16:creationId xmlns:a16="http://schemas.microsoft.com/office/drawing/2014/main" id="{29E3F289-7618-4485-8C53-1166455EF7C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352" name="Freeform: Shape 121">
              <a:extLst>
                <a:ext uri="{FF2B5EF4-FFF2-40B4-BE49-F238E27FC236}">
                  <a16:creationId xmlns:a16="http://schemas.microsoft.com/office/drawing/2014/main" id="{FA0871D2-342D-467B-8EC4-B04F76BDD33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353" name="Freeform: Shape 122">
              <a:extLst>
                <a:ext uri="{FF2B5EF4-FFF2-40B4-BE49-F238E27FC236}">
                  <a16:creationId xmlns:a16="http://schemas.microsoft.com/office/drawing/2014/main" id="{FD28E523-96D0-4B1E-A6A5-2CEE4100FA8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354" name="Freeform: Shape 123">
              <a:extLst>
                <a:ext uri="{FF2B5EF4-FFF2-40B4-BE49-F238E27FC236}">
                  <a16:creationId xmlns:a16="http://schemas.microsoft.com/office/drawing/2014/main" id="{CC9797C6-D3F4-409B-B875-6006972FF02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355" name="Freeform: Shape 124">
              <a:extLst>
                <a:ext uri="{FF2B5EF4-FFF2-40B4-BE49-F238E27FC236}">
                  <a16:creationId xmlns:a16="http://schemas.microsoft.com/office/drawing/2014/main" id="{9DD1CC42-CE71-4C0C-A9AE-32BEDDCD6BA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356" name="Freeform: Shape 125">
              <a:extLst>
                <a:ext uri="{FF2B5EF4-FFF2-40B4-BE49-F238E27FC236}">
                  <a16:creationId xmlns:a16="http://schemas.microsoft.com/office/drawing/2014/main" id="{2192EC0D-758E-4072-B052-D52B904F293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357" name="Freeform: Shape 126">
              <a:extLst>
                <a:ext uri="{FF2B5EF4-FFF2-40B4-BE49-F238E27FC236}">
                  <a16:creationId xmlns:a16="http://schemas.microsoft.com/office/drawing/2014/main" id="{DDBE9FCF-C99B-4CCD-8A3C-C2987D32B98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358" name="Freeform: Shape 127">
              <a:extLst>
                <a:ext uri="{FF2B5EF4-FFF2-40B4-BE49-F238E27FC236}">
                  <a16:creationId xmlns:a16="http://schemas.microsoft.com/office/drawing/2014/main" id="{31EEBA47-1C84-48F0-A7BA-70A7A6AAED1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359" name="Freeform: Shape 128">
              <a:extLst>
                <a:ext uri="{FF2B5EF4-FFF2-40B4-BE49-F238E27FC236}">
                  <a16:creationId xmlns:a16="http://schemas.microsoft.com/office/drawing/2014/main" id="{29432C52-4AA8-4696-8F5C-072CC103034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360" name="Freeform: Shape 129">
              <a:extLst>
                <a:ext uri="{FF2B5EF4-FFF2-40B4-BE49-F238E27FC236}">
                  <a16:creationId xmlns:a16="http://schemas.microsoft.com/office/drawing/2014/main" id="{3AA64EDB-BEBA-4DE8-ADEA-EA17E79881C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361" name="Freeform: Shape 130">
              <a:extLst>
                <a:ext uri="{FF2B5EF4-FFF2-40B4-BE49-F238E27FC236}">
                  <a16:creationId xmlns:a16="http://schemas.microsoft.com/office/drawing/2014/main" id="{E6DEFF2D-2847-4E41-B76F-781BB737AD4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362" name="Freeform: Shape 131">
              <a:extLst>
                <a:ext uri="{FF2B5EF4-FFF2-40B4-BE49-F238E27FC236}">
                  <a16:creationId xmlns:a16="http://schemas.microsoft.com/office/drawing/2014/main" id="{2E962EE6-48C1-483E-8BEC-07FA2E7442B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363" name="Freeform: Shape 132">
              <a:extLst>
                <a:ext uri="{FF2B5EF4-FFF2-40B4-BE49-F238E27FC236}">
                  <a16:creationId xmlns:a16="http://schemas.microsoft.com/office/drawing/2014/main" id="{6F339AF9-05C3-43E1-B359-B47C28C5AC9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364" name="Freeform: Shape 133">
              <a:extLst>
                <a:ext uri="{FF2B5EF4-FFF2-40B4-BE49-F238E27FC236}">
                  <a16:creationId xmlns:a16="http://schemas.microsoft.com/office/drawing/2014/main" id="{8AA30B07-DE5F-4154-A3D8-FB0C69231E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365" name="Freeform: Shape 134">
              <a:extLst>
                <a:ext uri="{FF2B5EF4-FFF2-40B4-BE49-F238E27FC236}">
                  <a16:creationId xmlns:a16="http://schemas.microsoft.com/office/drawing/2014/main" id="{1ADF4EEB-7C5C-4700-B578-35BCA00829E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sz="1765"/>
            </a:p>
          </p:txBody>
        </p:sp>
        <p:sp>
          <p:nvSpPr>
            <p:cNvPr id="366" name="Freeform: Shape 135">
              <a:extLst>
                <a:ext uri="{FF2B5EF4-FFF2-40B4-BE49-F238E27FC236}">
                  <a16:creationId xmlns:a16="http://schemas.microsoft.com/office/drawing/2014/main" id="{2815961B-8141-4D7A-AD00-0408D13D56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367" name="Freeform: Shape 136">
              <a:extLst>
                <a:ext uri="{FF2B5EF4-FFF2-40B4-BE49-F238E27FC236}">
                  <a16:creationId xmlns:a16="http://schemas.microsoft.com/office/drawing/2014/main" id="{A9F5DB4B-EE30-4FE5-9020-D95F65D1BB8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grpSp>
      <p:sp>
        <p:nvSpPr>
          <p:cNvPr id="368" name="Rectangle 367">
            <a:hlinkClick r:id="rId7" action="ppaction://hlinksldjump"/>
            <a:extLst>
              <a:ext uri="{FF2B5EF4-FFF2-40B4-BE49-F238E27FC236}">
                <a16:creationId xmlns:a16="http://schemas.microsoft.com/office/drawing/2014/main" id="{CD796910-F67B-4B2A-B8C7-0E4D8C5086D8}"/>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219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0A58169D-61B6-43BE-A122-7966AE46F90C}"/>
              </a:ext>
            </a:extLst>
          </p:cNvPr>
          <p:cNvSpPr/>
          <p:nvPr/>
        </p:nvSpPr>
        <p:spPr bwMode="auto">
          <a:xfrm rot="16200000">
            <a:off x="3872826" y="5650232"/>
            <a:ext cx="143983" cy="14398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0" fontAlgn="base">
              <a:spcBef>
                <a:spcPct val="0"/>
              </a:spcBef>
              <a:spcAft>
                <a:spcPct val="0"/>
              </a:spcAft>
              <a:defRPr/>
            </a:pPr>
            <a:endParaRPr lang="en-US" sz="1920">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538" y="5650232"/>
            <a:ext cx="143983" cy="14398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0" fontAlgn="base">
              <a:spcBef>
                <a:spcPct val="0"/>
              </a:spcBef>
              <a:spcAft>
                <a:spcPct val="0"/>
              </a:spcAft>
              <a:defRPr/>
            </a:pPr>
            <a:endParaRPr lang="en-US" sz="1920">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6249" y="5650232"/>
            <a:ext cx="143983" cy="14398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750" fontAlgn="base">
              <a:spcBef>
                <a:spcPct val="0"/>
              </a:spcBef>
              <a:spcAft>
                <a:spcPct val="0"/>
              </a:spcAft>
              <a:defRPr/>
            </a:pPr>
            <a:endParaRPr lang="en-US" sz="1920">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836" y="4567343"/>
            <a:ext cx="2745385" cy="843416"/>
          </a:xfrm>
          <a:prstGeom prst="rect">
            <a:avLst/>
          </a:prstGeom>
          <a:noFill/>
        </p:spPr>
        <p:txBody>
          <a:bodyPr wrap="square" lIns="143387" tIns="143387" rIns="143387" bIns="143387" rtlCol="0" anchor="t">
            <a:spAutoFit/>
          </a:bodyPr>
          <a:lstStyle/>
          <a:p>
            <a:pPr algn="ctr" defTabSz="914049">
              <a:spcAft>
                <a:spcPts val="588"/>
              </a:spcAft>
              <a:defRPr/>
            </a:pPr>
            <a:r>
              <a:rPr lang="en-US" sz="1765">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177" y="4567343"/>
            <a:ext cx="2862124" cy="843416"/>
          </a:xfrm>
          <a:prstGeom prst="rect">
            <a:avLst/>
          </a:prstGeom>
          <a:noFill/>
        </p:spPr>
        <p:txBody>
          <a:bodyPr wrap="square" lIns="143387" tIns="143387" rIns="143387" bIns="143387" rtlCol="0" anchor="t">
            <a:spAutoFit/>
          </a:bodyPr>
          <a:lstStyle/>
          <a:p>
            <a:pPr algn="ctr" defTabSz="914049">
              <a:spcAft>
                <a:spcPts val="588"/>
              </a:spcAft>
              <a:defRPr/>
            </a:pPr>
            <a:r>
              <a:rPr lang="en-US" sz="1765">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2347" y="4567343"/>
            <a:ext cx="2884942" cy="843416"/>
          </a:xfrm>
          <a:prstGeom prst="rect">
            <a:avLst/>
          </a:prstGeom>
          <a:noFill/>
        </p:spPr>
        <p:txBody>
          <a:bodyPr wrap="square" lIns="143387" tIns="143387" rIns="143387" bIns="143387" rtlCol="0" anchor="t">
            <a:spAutoFit/>
          </a:bodyPr>
          <a:lstStyle/>
          <a:p>
            <a:pPr algn="ctr" defTabSz="914049">
              <a:spcAft>
                <a:spcPts val="588"/>
              </a:spcAft>
              <a:defRPr/>
            </a:pPr>
            <a:r>
              <a:rPr lang="en-US" sz="1765">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644" y="5722222"/>
            <a:ext cx="2811058"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357" y="5722222"/>
            <a:ext cx="2811058"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911459" y="2411502"/>
            <a:ext cx="2000921" cy="1861365"/>
            <a:chOff x="2968916" y="2459064"/>
            <a:chExt cx="2041623" cy="1899229"/>
          </a:xfrm>
        </p:grpSpPr>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2" name="Freeform 1"/>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Freeform 2"/>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Freeform 5"/>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Freeform 7"/>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p:cNvGrpSpPr/>
          <p:nvPr/>
        </p:nvGrpSpPr>
        <p:grpSpPr>
          <a:xfrm>
            <a:off x="6305356" y="2630882"/>
            <a:ext cx="2111516" cy="1295016"/>
            <a:chOff x="6431850" y="2682910"/>
            <a:chExt cx="2154466" cy="1321358"/>
          </a:xfrm>
        </p:grpSpPr>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12" t="18831" b="25334"/>
            <a:stretch/>
          </p:blipFill>
          <p:spPr>
            <a:xfrm>
              <a:off x="6431850" y="2764123"/>
              <a:ext cx="2055260" cy="1191054"/>
            </a:xfrm>
            <a:prstGeom prst="rect">
              <a:avLst/>
            </a:prstGeom>
          </p:spPr>
        </p:pic>
        <p:sp>
          <p:nvSpPr>
            <p:cNvPr id="10" name="Freeform 9"/>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10"/>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11"/>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Freeform 12"/>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9296988" y="2866796"/>
            <a:ext cx="2081689" cy="1103911"/>
            <a:chOff x="9484337" y="2923620"/>
            <a:chExt cx="2124033" cy="1126367"/>
          </a:xfrm>
        </p:grpSpPr>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6256" t="24617" r="16405" b="17273"/>
            <a:stretch/>
          </p:blipFill>
          <p:spPr>
            <a:xfrm>
              <a:off x="9524198" y="2957241"/>
              <a:ext cx="2040556" cy="1080044"/>
            </a:xfrm>
            <a:prstGeom prst="rect">
              <a:avLst/>
            </a:prstGeom>
          </p:spPr>
        </p:pic>
        <p:sp>
          <p:nvSpPr>
            <p:cNvPr id="15" name="Freeform 14"/>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Freeform 15"/>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Freeform 16"/>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17"/>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9"/>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0" name="Rectangle 89">
            <a:extLst>
              <a:ext uri="{FF2B5EF4-FFF2-40B4-BE49-F238E27FC236}">
                <a16:creationId xmlns:a16="http://schemas.microsoft.com/office/drawing/2014/main" id="{718C63F0-01B2-4CD1-9830-E3B0026EAB4F}"/>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AC1444E1-B6E7-45D3-A880-14684D57728E}"/>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364DF3DC-BD3A-44DE-AE68-F544B6AF1133}"/>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Semibold" panose="020B0702040204020203" pitchFamily="34" charset="0"/>
              </a:rPr>
              <a:t>Azure Container Instances (ACI)</a:t>
            </a:r>
          </a:p>
        </p:txBody>
      </p:sp>
      <p:sp>
        <p:nvSpPr>
          <p:cNvPr id="97" name="Rectangle: Rounded Corners 96">
            <a:extLst>
              <a:ext uri="{FF2B5EF4-FFF2-40B4-BE49-F238E27FC236}">
                <a16:creationId xmlns:a16="http://schemas.microsoft.com/office/drawing/2014/main" id="{AEEB90E9-5417-4D08-939C-F97FC2D9842F}"/>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4"/>
                </a:solidFill>
                <a:latin typeface="Segoe UI Semibold" panose="020B0702040204020203" pitchFamily="34" charset="0"/>
                <a:cs typeface="Segoe UI Semibold" panose="020B0702040204020203" pitchFamily="34" charset="0"/>
              </a:rPr>
              <a:t>Azure Container Registry (ACR)</a:t>
            </a:r>
          </a:p>
        </p:txBody>
      </p:sp>
      <p:sp>
        <p:nvSpPr>
          <p:cNvPr id="98" name="Rectangle: Rounded Corners 97">
            <a:extLst>
              <a:ext uri="{FF2B5EF4-FFF2-40B4-BE49-F238E27FC236}">
                <a16:creationId xmlns:a16="http://schemas.microsoft.com/office/drawing/2014/main" id="{30087AB9-AE10-4B67-8FEA-BCA66F24A0FC}"/>
              </a:ext>
            </a:extLst>
          </p:cNvPr>
          <p:cNvSpPr/>
          <p:nvPr/>
        </p:nvSpPr>
        <p:spPr bwMode="auto">
          <a:xfrm>
            <a:off x="380620" y="4161637"/>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chemeClr val="tx1"/>
                </a:solidFill>
                <a:cs typeface="Segoe UI" panose="020B0502040204020203" pitchFamily="34" charset="0"/>
              </a:rPr>
              <a:t>Open Service </a:t>
            </a:r>
            <a:br>
              <a:rPr lang="en-US" sz="1175">
                <a:solidFill>
                  <a:schemeClr val="tx1"/>
                </a:solidFill>
                <a:cs typeface="Segoe UI" panose="020B0502040204020203" pitchFamily="34" charset="0"/>
              </a:rPr>
            </a:br>
            <a:r>
              <a:rPr lang="en-US" sz="1175">
                <a:solidFill>
                  <a:schemeClr val="tx1"/>
                </a:solidFill>
                <a:cs typeface="Segoe UI" panose="020B0502040204020203" pitchFamily="34" charset="0"/>
              </a:rPr>
              <a:t>Broker API (OSBA)</a:t>
            </a:r>
          </a:p>
        </p:txBody>
      </p:sp>
      <p:sp>
        <p:nvSpPr>
          <p:cNvPr id="99" name="Rectangle: Rounded Corners 98">
            <a:extLst>
              <a:ext uri="{FF2B5EF4-FFF2-40B4-BE49-F238E27FC236}">
                <a16:creationId xmlns:a16="http://schemas.microsoft.com/office/drawing/2014/main" id="{32314042-7EAF-4787-BF8D-019AF2094B16}"/>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chemeClr val="tx1"/>
                </a:solidFill>
                <a:cs typeface="Segoe UI" panose="020B0502040204020203" pitchFamily="34" charset="0"/>
              </a:rPr>
              <a:t>Release </a:t>
            </a:r>
            <a:br>
              <a:rPr lang="en-US" sz="1175">
                <a:solidFill>
                  <a:schemeClr val="tx1"/>
                </a:solidFill>
                <a:cs typeface="Segoe UI" panose="020B0502040204020203" pitchFamily="34" charset="0"/>
              </a:rPr>
            </a:br>
            <a:r>
              <a:rPr lang="en-US" sz="1175">
                <a:solidFill>
                  <a:schemeClr val="tx1"/>
                </a:solidFill>
                <a:cs typeface="Segoe UI" panose="020B0502040204020203" pitchFamily="34" charset="0"/>
              </a:rPr>
              <a:t>Automation Tools</a:t>
            </a:r>
          </a:p>
        </p:txBody>
      </p:sp>
      <p:grpSp>
        <p:nvGrpSpPr>
          <p:cNvPr id="176" name="Group 175">
            <a:extLst>
              <a:ext uri="{FF2B5EF4-FFF2-40B4-BE49-F238E27FC236}">
                <a16:creationId xmlns:a16="http://schemas.microsoft.com/office/drawing/2014/main" id="{087AC1DA-B474-4855-A6C3-E637C8867AEF}"/>
              </a:ext>
            </a:extLst>
          </p:cNvPr>
          <p:cNvGrpSpPr/>
          <p:nvPr/>
        </p:nvGrpSpPr>
        <p:grpSpPr>
          <a:xfrm>
            <a:off x="719745" y="1649706"/>
            <a:ext cx="573081" cy="508297"/>
            <a:chOff x="2878931" y="2940843"/>
            <a:chExt cx="1095375" cy="971550"/>
          </a:xfrm>
        </p:grpSpPr>
        <p:sp>
          <p:nvSpPr>
            <p:cNvPr id="177" name="Freeform: Shape 176">
              <a:extLst>
                <a:ext uri="{FF2B5EF4-FFF2-40B4-BE49-F238E27FC236}">
                  <a16:creationId xmlns:a16="http://schemas.microsoft.com/office/drawing/2014/main" id="{18E5C727-AB56-4FCD-8441-CA2383D6A3B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78" name="Freeform: Shape 177">
              <a:extLst>
                <a:ext uri="{FF2B5EF4-FFF2-40B4-BE49-F238E27FC236}">
                  <a16:creationId xmlns:a16="http://schemas.microsoft.com/office/drawing/2014/main" id="{7DEFB4ED-8224-4495-BF2D-F8AB0C7D20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sz="1765"/>
            </a:p>
          </p:txBody>
        </p:sp>
        <p:sp>
          <p:nvSpPr>
            <p:cNvPr id="179" name="Freeform: Shape 178">
              <a:extLst>
                <a:ext uri="{FF2B5EF4-FFF2-40B4-BE49-F238E27FC236}">
                  <a16:creationId xmlns:a16="http://schemas.microsoft.com/office/drawing/2014/main" id="{54F070C3-5793-437C-861F-7693FFD2DE7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80" name="Freeform: Shape 179">
              <a:extLst>
                <a:ext uri="{FF2B5EF4-FFF2-40B4-BE49-F238E27FC236}">
                  <a16:creationId xmlns:a16="http://schemas.microsoft.com/office/drawing/2014/main" id="{FE45DAC6-5490-40CB-A72B-390E730BEA9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sz="1765"/>
            </a:p>
          </p:txBody>
        </p:sp>
        <p:sp>
          <p:nvSpPr>
            <p:cNvPr id="181" name="Freeform: Shape 180">
              <a:extLst>
                <a:ext uri="{FF2B5EF4-FFF2-40B4-BE49-F238E27FC236}">
                  <a16:creationId xmlns:a16="http://schemas.microsoft.com/office/drawing/2014/main" id="{459F4BBC-3CD7-45EF-AFD5-FCF00A8627E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83" name="Freeform: Shape 182">
              <a:extLst>
                <a:ext uri="{FF2B5EF4-FFF2-40B4-BE49-F238E27FC236}">
                  <a16:creationId xmlns:a16="http://schemas.microsoft.com/office/drawing/2014/main" id="{41A5234D-ADBE-47B4-867A-89E98D6D0C8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84" name="Freeform: Shape 183">
              <a:extLst>
                <a:ext uri="{FF2B5EF4-FFF2-40B4-BE49-F238E27FC236}">
                  <a16:creationId xmlns:a16="http://schemas.microsoft.com/office/drawing/2014/main" id="{8F1A1588-F228-4AB4-809B-43C60349B20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grpSp>
      <p:grpSp>
        <p:nvGrpSpPr>
          <p:cNvPr id="187" name="Group 186">
            <a:extLst>
              <a:ext uri="{FF2B5EF4-FFF2-40B4-BE49-F238E27FC236}">
                <a16:creationId xmlns:a16="http://schemas.microsoft.com/office/drawing/2014/main" id="{CEC34C81-0F3B-4E10-ABE9-0E9548EA3EBE}"/>
              </a:ext>
            </a:extLst>
          </p:cNvPr>
          <p:cNvGrpSpPr/>
          <p:nvPr/>
        </p:nvGrpSpPr>
        <p:grpSpPr>
          <a:xfrm>
            <a:off x="751502" y="5448890"/>
            <a:ext cx="610183" cy="540674"/>
            <a:chOff x="4360069" y="2943701"/>
            <a:chExt cx="1095375" cy="970597"/>
          </a:xfrm>
        </p:grpSpPr>
        <p:sp>
          <p:nvSpPr>
            <p:cNvPr id="188" name="Freeform: Shape 187">
              <a:extLst>
                <a:ext uri="{FF2B5EF4-FFF2-40B4-BE49-F238E27FC236}">
                  <a16:creationId xmlns:a16="http://schemas.microsoft.com/office/drawing/2014/main" id="{6877AA68-7AE3-47A7-92BE-E60AC24CC7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89" name="Freeform: Shape 188">
              <a:extLst>
                <a:ext uri="{FF2B5EF4-FFF2-40B4-BE49-F238E27FC236}">
                  <a16:creationId xmlns:a16="http://schemas.microsoft.com/office/drawing/2014/main" id="{B0150547-779E-4516-9889-D3F5AF10089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sz="1765"/>
            </a:p>
          </p:txBody>
        </p:sp>
        <p:sp>
          <p:nvSpPr>
            <p:cNvPr id="190" name="Freeform: Shape 189">
              <a:extLst>
                <a:ext uri="{FF2B5EF4-FFF2-40B4-BE49-F238E27FC236}">
                  <a16:creationId xmlns:a16="http://schemas.microsoft.com/office/drawing/2014/main" id="{7A684B6C-C96D-495C-8649-A15D46F7E86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91" name="Freeform: Shape 190">
              <a:extLst>
                <a:ext uri="{FF2B5EF4-FFF2-40B4-BE49-F238E27FC236}">
                  <a16:creationId xmlns:a16="http://schemas.microsoft.com/office/drawing/2014/main" id="{C832E3ED-80E5-43C5-BE3A-3D23D76F05F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sz="1765"/>
            </a:p>
          </p:txBody>
        </p:sp>
        <p:sp>
          <p:nvSpPr>
            <p:cNvPr id="192" name="Freeform: Shape 191">
              <a:extLst>
                <a:ext uri="{FF2B5EF4-FFF2-40B4-BE49-F238E27FC236}">
                  <a16:creationId xmlns:a16="http://schemas.microsoft.com/office/drawing/2014/main" id="{5023F86A-04A6-4A46-8DC7-77BFEAE7B5A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sz="1765"/>
            </a:p>
          </p:txBody>
        </p:sp>
        <p:sp>
          <p:nvSpPr>
            <p:cNvPr id="193" name="Freeform: Shape 192">
              <a:extLst>
                <a:ext uri="{FF2B5EF4-FFF2-40B4-BE49-F238E27FC236}">
                  <a16:creationId xmlns:a16="http://schemas.microsoft.com/office/drawing/2014/main" id="{BD80D13B-8E84-41DB-858A-F83A1E61424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sz="1765"/>
            </a:p>
          </p:txBody>
        </p:sp>
      </p:grpSp>
      <p:grpSp>
        <p:nvGrpSpPr>
          <p:cNvPr id="194" name="Group 193">
            <a:extLst>
              <a:ext uri="{FF2B5EF4-FFF2-40B4-BE49-F238E27FC236}">
                <a16:creationId xmlns:a16="http://schemas.microsoft.com/office/drawing/2014/main" id="{9D3BC98A-4FA4-481A-8FEA-4856DA4C4694}"/>
              </a:ext>
            </a:extLst>
          </p:cNvPr>
          <p:cNvGrpSpPr/>
          <p:nvPr/>
        </p:nvGrpSpPr>
        <p:grpSpPr>
          <a:xfrm>
            <a:off x="690016" y="2921235"/>
            <a:ext cx="647285" cy="512999"/>
            <a:chOff x="3517678" y="3062050"/>
            <a:chExt cx="1225868" cy="971550"/>
          </a:xfrm>
        </p:grpSpPr>
        <p:sp>
          <p:nvSpPr>
            <p:cNvPr id="195" name="Freeform: Shape 194">
              <a:extLst>
                <a:ext uri="{FF2B5EF4-FFF2-40B4-BE49-F238E27FC236}">
                  <a16:creationId xmlns:a16="http://schemas.microsoft.com/office/drawing/2014/main" id="{CAA8FE31-4545-4F85-9F5C-900A283AF6C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96" name="Freeform: Shape 195">
              <a:extLst>
                <a:ext uri="{FF2B5EF4-FFF2-40B4-BE49-F238E27FC236}">
                  <a16:creationId xmlns:a16="http://schemas.microsoft.com/office/drawing/2014/main" id="{54A4357E-4582-460F-8ED1-1F3FF3303E5F}"/>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97" name="Freeform: Shape 196">
              <a:extLst>
                <a:ext uri="{FF2B5EF4-FFF2-40B4-BE49-F238E27FC236}">
                  <a16:creationId xmlns:a16="http://schemas.microsoft.com/office/drawing/2014/main" id="{F66412F0-1DAF-47DA-B741-4C871DEC86B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98" name="Freeform: Shape 197">
              <a:extLst>
                <a:ext uri="{FF2B5EF4-FFF2-40B4-BE49-F238E27FC236}">
                  <a16:creationId xmlns:a16="http://schemas.microsoft.com/office/drawing/2014/main" id="{B40B9284-8ED0-454C-85AB-FEACD5848CE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99" name="Freeform: Shape 198">
              <a:extLst>
                <a:ext uri="{FF2B5EF4-FFF2-40B4-BE49-F238E27FC236}">
                  <a16:creationId xmlns:a16="http://schemas.microsoft.com/office/drawing/2014/main" id="{52345954-3D6F-4382-9D0E-B6958739E82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200" name="Freeform: Shape 199">
              <a:extLst>
                <a:ext uri="{FF2B5EF4-FFF2-40B4-BE49-F238E27FC236}">
                  <a16:creationId xmlns:a16="http://schemas.microsoft.com/office/drawing/2014/main" id="{A7A4B6D8-316A-496F-8FBB-1769BC99485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201" name="Freeform: Shape 200">
              <a:extLst>
                <a:ext uri="{FF2B5EF4-FFF2-40B4-BE49-F238E27FC236}">
                  <a16:creationId xmlns:a16="http://schemas.microsoft.com/office/drawing/2014/main" id="{54779A4B-BF28-4A2B-82E5-6B2AD83C1A7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202" name="Freeform: Shape 201">
              <a:extLst>
                <a:ext uri="{FF2B5EF4-FFF2-40B4-BE49-F238E27FC236}">
                  <a16:creationId xmlns:a16="http://schemas.microsoft.com/office/drawing/2014/main" id="{357ED487-8563-47A8-ADC1-32ED583ECE2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203" name="Freeform: Shape 202">
              <a:extLst>
                <a:ext uri="{FF2B5EF4-FFF2-40B4-BE49-F238E27FC236}">
                  <a16:creationId xmlns:a16="http://schemas.microsoft.com/office/drawing/2014/main" id="{D3A85EE1-67B4-4230-AA72-C076D585DF9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204" name="Freeform: Shape 203">
              <a:extLst>
                <a:ext uri="{FF2B5EF4-FFF2-40B4-BE49-F238E27FC236}">
                  <a16:creationId xmlns:a16="http://schemas.microsoft.com/office/drawing/2014/main" id="{4D050F55-B583-4BD0-ABA0-9C76E2DB13B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205" name="Freeform: Shape 204">
              <a:extLst>
                <a:ext uri="{FF2B5EF4-FFF2-40B4-BE49-F238E27FC236}">
                  <a16:creationId xmlns:a16="http://schemas.microsoft.com/office/drawing/2014/main" id="{DB27845F-D197-45F2-8F51-7772D1CAAF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206" name="Freeform: Shape 205">
              <a:extLst>
                <a:ext uri="{FF2B5EF4-FFF2-40B4-BE49-F238E27FC236}">
                  <a16:creationId xmlns:a16="http://schemas.microsoft.com/office/drawing/2014/main" id="{7EE7B85A-6AFF-4081-A7D2-C6C0A600373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207" name="Freeform: Shape 206">
              <a:extLst>
                <a:ext uri="{FF2B5EF4-FFF2-40B4-BE49-F238E27FC236}">
                  <a16:creationId xmlns:a16="http://schemas.microsoft.com/office/drawing/2014/main" id="{6A0E0949-E671-4462-9DC8-22E7B1D5310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pic>
        <p:nvPicPr>
          <p:cNvPr id="208" name="Graphic 207">
            <a:extLst>
              <a:ext uri="{FF2B5EF4-FFF2-40B4-BE49-F238E27FC236}">
                <a16:creationId xmlns:a16="http://schemas.microsoft.com/office/drawing/2014/main" id="{23901587-9C7D-48A5-817F-A5BC093DA4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1801" y="4097375"/>
            <a:ext cx="595123" cy="601131"/>
          </a:xfrm>
          <a:prstGeom prst="rect">
            <a:avLst/>
          </a:prstGeom>
        </p:spPr>
      </p:pic>
      <p:sp>
        <p:nvSpPr>
          <p:cNvPr id="210" name="Rectangle 209">
            <a:hlinkClick r:id="" action="ppaction://noaction"/>
            <a:extLst>
              <a:ext uri="{FF2B5EF4-FFF2-40B4-BE49-F238E27FC236}">
                <a16:creationId xmlns:a16="http://schemas.microsoft.com/office/drawing/2014/main" id="{DDCA08BE-DB27-4445-8F08-FA9D9200EAF5}"/>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hlinkClick r:id="" action="ppaction://noaction"/>
            <a:extLst>
              <a:ext uri="{FF2B5EF4-FFF2-40B4-BE49-F238E27FC236}">
                <a16:creationId xmlns:a16="http://schemas.microsoft.com/office/drawing/2014/main" id="{20030481-617C-4C5B-BCCB-F6C91CC185F2}"/>
              </a:ext>
            </a:extLst>
          </p:cNvPr>
          <p:cNvSpPr/>
          <p:nvPr/>
        </p:nvSpPr>
        <p:spPr bwMode="auto">
          <a:xfrm>
            <a:off x="266446" y="40311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hlinkClick r:id="" action="ppaction://noaction"/>
            <a:extLst>
              <a:ext uri="{FF2B5EF4-FFF2-40B4-BE49-F238E27FC236}">
                <a16:creationId xmlns:a16="http://schemas.microsoft.com/office/drawing/2014/main" id="{C13BB909-A025-4031-BAA4-91E43B118365}"/>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hlinkClick r:id="" action="ppaction://noaction"/>
            <a:extLst>
              <a:ext uri="{FF2B5EF4-FFF2-40B4-BE49-F238E27FC236}">
                <a16:creationId xmlns:a16="http://schemas.microsoft.com/office/drawing/2014/main" id="{38D8D12A-3FB7-49DD-AF79-7CE762A97794}"/>
              </a:ext>
            </a:extLst>
          </p:cNvPr>
          <p:cNvSpPr/>
          <p:nvPr/>
        </p:nvSpPr>
        <p:spPr bwMode="auto">
          <a:xfrm>
            <a:off x="329543"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Title 22">
            <a:extLst>
              <a:ext uri="{FF2B5EF4-FFF2-40B4-BE49-F238E27FC236}">
                <a16:creationId xmlns:a16="http://schemas.microsoft.com/office/drawing/2014/main" id="{8F1C0F0D-A13C-4972-965E-67332B487909}"/>
              </a:ext>
            </a:extLst>
          </p:cNvPr>
          <p:cNvSpPr>
            <a:spLocks noGrp="1"/>
          </p:cNvSpPr>
          <p:nvPr>
            <p:ph type="title"/>
          </p:nvPr>
        </p:nvSpPr>
        <p:spPr/>
        <p:txBody>
          <a:bodyPr/>
          <a:lstStyle/>
          <a:p>
            <a:pPr algn="ctr"/>
            <a:r>
              <a:rPr lang="en-US" dirty="0"/>
              <a:t>Azure Container Registry (ACR)</a:t>
            </a:r>
          </a:p>
        </p:txBody>
      </p:sp>
      <p:sp>
        <p:nvSpPr>
          <p:cNvPr id="5" name="Text Placeholder 4">
            <a:extLst>
              <a:ext uri="{FF2B5EF4-FFF2-40B4-BE49-F238E27FC236}">
                <a16:creationId xmlns:a16="http://schemas.microsoft.com/office/drawing/2014/main" id="{FED63FCD-00B1-4654-9608-F913A1DF60B9}"/>
              </a:ext>
            </a:extLst>
          </p:cNvPr>
          <p:cNvSpPr>
            <a:spLocks noGrp="1"/>
          </p:cNvSpPr>
          <p:nvPr>
            <p:ph type="body" sz="quarter" idx="10"/>
          </p:nvPr>
        </p:nvSpPr>
        <p:spPr/>
        <p:txBody>
          <a:bodyPr/>
          <a:lstStyle/>
          <a:p>
            <a:pPr algn="ctr"/>
            <a:r>
              <a:rPr lang="en-US" dirty="0"/>
              <a:t>Manage a Docker private registry as a first-class Azure resource</a:t>
            </a:r>
          </a:p>
        </p:txBody>
      </p:sp>
      <p:sp>
        <p:nvSpPr>
          <p:cNvPr id="110" name="Rectangle 109">
            <a:hlinkClick r:id="rId11" action="ppaction://hlinksldjump"/>
            <a:extLst>
              <a:ext uri="{FF2B5EF4-FFF2-40B4-BE49-F238E27FC236}">
                <a16:creationId xmlns:a16="http://schemas.microsoft.com/office/drawing/2014/main" id="{70837D9E-FDA2-4F02-B306-058BADA296E4}"/>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Rounded Corners 111">
            <a:extLst>
              <a:ext uri="{FF2B5EF4-FFF2-40B4-BE49-F238E27FC236}">
                <a16:creationId xmlns:a16="http://schemas.microsoft.com/office/drawing/2014/main" id="{C1C8F82A-934B-44EB-B18D-8C408D495F82}"/>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latin typeface="Segoe UI" panose="020B0502040204020203" pitchFamily="34" charset="0"/>
                <a:cs typeface="Segoe UI" panose="020B0502040204020203" pitchFamily="34" charset="0"/>
              </a:rPr>
              <a:t>ACS Engine</a:t>
            </a:r>
          </a:p>
        </p:txBody>
      </p:sp>
      <p:grpSp>
        <p:nvGrpSpPr>
          <p:cNvPr id="113" name="Group 112">
            <a:extLst>
              <a:ext uri="{FF2B5EF4-FFF2-40B4-BE49-F238E27FC236}">
                <a16:creationId xmlns:a16="http://schemas.microsoft.com/office/drawing/2014/main" id="{F8D201E8-CA79-495B-A86D-5FCC98A28995}"/>
              </a:ext>
            </a:extLst>
          </p:cNvPr>
          <p:cNvGrpSpPr/>
          <p:nvPr/>
        </p:nvGrpSpPr>
        <p:grpSpPr>
          <a:xfrm>
            <a:off x="772595" y="515342"/>
            <a:ext cx="547901" cy="528830"/>
            <a:chOff x="2368476" y="589018"/>
            <a:chExt cx="1012508" cy="977265"/>
          </a:xfrm>
        </p:grpSpPr>
        <p:sp>
          <p:nvSpPr>
            <p:cNvPr id="114" name="Freeform: Shape 113">
              <a:extLst>
                <a:ext uri="{FF2B5EF4-FFF2-40B4-BE49-F238E27FC236}">
                  <a16:creationId xmlns:a16="http://schemas.microsoft.com/office/drawing/2014/main" id="{3199EE4E-AE30-4A14-A4B3-AFD899AE417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15" name="Freeform: Shape 114">
              <a:extLst>
                <a:ext uri="{FF2B5EF4-FFF2-40B4-BE49-F238E27FC236}">
                  <a16:creationId xmlns:a16="http://schemas.microsoft.com/office/drawing/2014/main" id="{A8133887-ADF4-4F0C-BF6F-E5CD4CC4598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116" name="Freeform: Shape 115">
              <a:extLst>
                <a:ext uri="{FF2B5EF4-FFF2-40B4-BE49-F238E27FC236}">
                  <a16:creationId xmlns:a16="http://schemas.microsoft.com/office/drawing/2014/main" id="{897E2D5B-C7E6-4047-9624-D4AE22EED9B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120" name="Freeform: Shape 119">
              <a:extLst>
                <a:ext uri="{FF2B5EF4-FFF2-40B4-BE49-F238E27FC236}">
                  <a16:creationId xmlns:a16="http://schemas.microsoft.com/office/drawing/2014/main" id="{B2BE02D4-6718-4D73-A2CD-F3E9C33629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21" name="Freeform: Shape 120">
              <a:extLst>
                <a:ext uri="{FF2B5EF4-FFF2-40B4-BE49-F238E27FC236}">
                  <a16:creationId xmlns:a16="http://schemas.microsoft.com/office/drawing/2014/main" id="{489AE6D5-1843-4DA5-8AB7-FB11B52BBE4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122" name="Freeform: Shape 121">
              <a:extLst>
                <a:ext uri="{FF2B5EF4-FFF2-40B4-BE49-F238E27FC236}">
                  <a16:creationId xmlns:a16="http://schemas.microsoft.com/office/drawing/2014/main" id="{A079BDDF-CC7F-4B41-8D53-328CE820F53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123" name="Freeform: Shape 122">
              <a:extLst>
                <a:ext uri="{FF2B5EF4-FFF2-40B4-BE49-F238E27FC236}">
                  <a16:creationId xmlns:a16="http://schemas.microsoft.com/office/drawing/2014/main" id="{60DA956E-D033-4AFE-807B-2E99A2176D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24" name="Freeform: Shape 123">
              <a:extLst>
                <a:ext uri="{FF2B5EF4-FFF2-40B4-BE49-F238E27FC236}">
                  <a16:creationId xmlns:a16="http://schemas.microsoft.com/office/drawing/2014/main" id="{FB260289-4B3A-487A-A9B4-A0CF8817692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25" name="Freeform: Shape 124">
              <a:extLst>
                <a:ext uri="{FF2B5EF4-FFF2-40B4-BE49-F238E27FC236}">
                  <a16:creationId xmlns:a16="http://schemas.microsoft.com/office/drawing/2014/main" id="{91F756E8-DD1E-4332-997C-BE5FC19CBF6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126" name="Freeform: Shape 125">
              <a:extLst>
                <a:ext uri="{FF2B5EF4-FFF2-40B4-BE49-F238E27FC236}">
                  <a16:creationId xmlns:a16="http://schemas.microsoft.com/office/drawing/2014/main" id="{CCF77926-23EA-4345-BA56-A7960202B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27" name="Freeform: Shape 126">
              <a:extLst>
                <a:ext uri="{FF2B5EF4-FFF2-40B4-BE49-F238E27FC236}">
                  <a16:creationId xmlns:a16="http://schemas.microsoft.com/office/drawing/2014/main" id="{D9F55DDE-3B52-449C-936A-498F291D1BC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28" name="Freeform: Shape 127">
              <a:extLst>
                <a:ext uri="{FF2B5EF4-FFF2-40B4-BE49-F238E27FC236}">
                  <a16:creationId xmlns:a16="http://schemas.microsoft.com/office/drawing/2014/main" id="{43560F4F-7083-4964-8A2D-B4790FD0E05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129" name="Freeform: Shape 128">
              <a:extLst>
                <a:ext uri="{FF2B5EF4-FFF2-40B4-BE49-F238E27FC236}">
                  <a16:creationId xmlns:a16="http://schemas.microsoft.com/office/drawing/2014/main" id="{055B71B0-057F-434F-A48F-ECE8D448E6A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30" name="Freeform: Shape 129">
              <a:extLst>
                <a:ext uri="{FF2B5EF4-FFF2-40B4-BE49-F238E27FC236}">
                  <a16:creationId xmlns:a16="http://schemas.microsoft.com/office/drawing/2014/main" id="{0600178F-CBFD-4CA8-B788-757B0579405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131" name="Freeform: Shape 130">
              <a:extLst>
                <a:ext uri="{FF2B5EF4-FFF2-40B4-BE49-F238E27FC236}">
                  <a16:creationId xmlns:a16="http://schemas.microsoft.com/office/drawing/2014/main" id="{14BD1C43-F5A2-4D44-B103-D3BBB95E500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32" name="Freeform: Shape 131">
              <a:extLst>
                <a:ext uri="{FF2B5EF4-FFF2-40B4-BE49-F238E27FC236}">
                  <a16:creationId xmlns:a16="http://schemas.microsoft.com/office/drawing/2014/main" id="{5E939F5A-1A40-4E1C-A84A-88C4DF4CB2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33" name="Freeform: Shape 132">
              <a:extLst>
                <a:ext uri="{FF2B5EF4-FFF2-40B4-BE49-F238E27FC236}">
                  <a16:creationId xmlns:a16="http://schemas.microsoft.com/office/drawing/2014/main" id="{820BAEE5-757D-4A9A-ADA9-C2329F2FF0C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134" name="Freeform: Shape 133">
              <a:extLst>
                <a:ext uri="{FF2B5EF4-FFF2-40B4-BE49-F238E27FC236}">
                  <a16:creationId xmlns:a16="http://schemas.microsoft.com/office/drawing/2014/main" id="{4452DF47-D9EC-4AFC-B09B-06B16CA2101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35" name="Freeform: Shape 134">
              <a:extLst>
                <a:ext uri="{FF2B5EF4-FFF2-40B4-BE49-F238E27FC236}">
                  <a16:creationId xmlns:a16="http://schemas.microsoft.com/office/drawing/2014/main" id="{31CE9DE5-0E76-4C56-8D34-ACD0584581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sz="1765"/>
            </a:p>
          </p:txBody>
        </p:sp>
        <p:sp>
          <p:nvSpPr>
            <p:cNvPr id="136" name="Freeform: Shape 135">
              <a:extLst>
                <a:ext uri="{FF2B5EF4-FFF2-40B4-BE49-F238E27FC236}">
                  <a16:creationId xmlns:a16="http://schemas.microsoft.com/office/drawing/2014/main" id="{DE772E61-B1AD-4D30-9A11-9BF3A6E31E1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37" name="Freeform: Shape 136">
              <a:extLst>
                <a:ext uri="{FF2B5EF4-FFF2-40B4-BE49-F238E27FC236}">
                  <a16:creationId xmlns:a16="http://schemas.microsoft.com/office/drawing/2014/main" id="{A59D604A-EFF4-4B65-B0F7-FD2BA86171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grpSp>
      <p:sp>
        <p:nvSpPr>
          <p:cNvPr id="138" name="Rectangle 137">
            <a:hlinkClick r:id="rId11" action="ppaction://hlinksldjump"/>
            <a:extLst>
              <a:ext uri="{FF2B5EF4-FFF2-40B4-BE49-F238E27FC236}">
                <a16:creationId xmlns:a16="http://schemas.microsoft.com/office/drawing/2014/main" id="{06F83056-BE39-49B0-8CDF-43F38A2EA0A4}"/>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862069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4">
            <a:extLst>
              <a:ext uri="{FF2B5EF4-FFF2-40B4-BE49-F238E27FC236}">
                <a16:creationId xmlns:a16="http://schemas.microsoft.com/office/drawing/2014/main" id="{C6202D84-584E-48CE-9855-D3608E09BB75}"/>
              </a:ext>
            </a:extLst>
          </p:cNvPr>
          <p:cNvSpPr>
            <a:spLocks noGrp="1"/>
          </p:cNvSpPr>
          <p:nvPr>
            <p:ph type="title"/>
          </p:nvPr>
        </p:nvSpPr>
        <p:spPr>
          <a:xfrm>
            <a:off x="2690105" y="291549"/>
            <a:ext cx="9309068" cy="899537"/>
          </a:xfrm>
        </p:spPr>
        <p:txBody>
          <a:bodyPr>
            <a:normAutofit fontScale="90000"/>
          </a:bodyPr>
          <a:lstStyle/>
          <a:p>
            <a:r>
              <a:rPr lang="en-US" sz="4704" spc="-147" dirty="0">
                <a:solidFill>
                  <a:schemeClr val="tx1"/>
                </a:solidFill>
              </a:rPr>
              <a:t>Open Service Broker for Azure (OSBA) </a:t>
            </a:r>
          </a:p>
        </p:txBody>
      </p:sp>
      <p:sp>
        <p:nvSpPr>
          <p:cNvPr id="2" name="Text Placeholder 1">
            <a:extLst>
              <a:ext uri="{FF2B5EF4-FFF2-40B4-BE49-F238E27FC236}">
                <a16:creationId xmlns:a16="http://schemas.microsoft.com/office/drawing/2014/main" id="{AD09AB02-249C-4A18-8F00-ED21D75C35EA}"/>
              </a:ext>
            </a:extLst>
          </p:cNvPr>
          <p:cNvSpPr>
            <a:spLocks noGrp="1"/>
          </p:cNvSpPr>
          <p:nvPr>
            <p:ph type="body" sz="quarter" idx="10"/>
          </p:nvPr>
        </p:nvSpPr>
        <p:spPr/>
        <p:txBody>
          <a:bodyPr/>
          <a:lstStyle/>
          <a:p>
            <a:r>
              <a:rPr lang="en-US" dirty="0"/>
              <a:t>An implementation of the Open Service Broker API</a:t>
            </a:r>
          </a:p>
        </p:txBody>
      </p:sp>
      <p:sp>
        <p:nvSpPr>
          <p:cNvPr id="151" name="Rectangle 150">
            <a:extLst>
              <a:ext uri="{FF2B5EF4-FFF2-40B4-BE49-F238E27FC236}">
                <a16:creationId xmlns:a16="http://schemas.microsoft.com/office/drawing/2014/main" id="{5C176DEC-E72C-4BFA-B672-7B784FC674D3}"/>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B021512A-D4B3-426E-9D34-FD23AE560B82}"/>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5" name="Rectangle: Rounded Corners 154">
            <a:extLst>
              <a:ext uri="{FF2B5EF4-FFF2-40B4-BE49-F238E27FC236}">
                <a16:creationId xmlns:a16="http://schemas.microsoft.com/office/drawing/2014/main" id="{8D156371-56FD-48D2-838F-15C2DE4BD773}"/>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Semibold" panose="020B0702040204020203" pitchFamily="34" charset="0"/>
              </a:rPr>
              <a:t>Azure Container Instances (ACI)</a:t>
            </a:r>
          </a:p>
        </p:txBody>
      </p:sp>
      <p:sp>
        <p:nvSpPr>
          <p:cNvPr id="156" name="Rectangle: Rounded Corners 155">
            <a:extLst>
              <a:ext uri="{FF2B5EF4-FFF2-40B4-BE49-F238E27FC236}">
                <a16:creationId xmlns:a16="http://schemas.microsoft.com/office/drawing/2014/main" id="{658BF400-1058-4D45-A358-AA19CE2ACCC8}"/>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Semibold" panose="020B0702040204020203" pitchFamily="34" charset="0"/>
              </a:rPr>
              <a:t>Azure Container Registry (ACR)</a:t>
            </a:r>
          </a:p>
        </p:txBody>
      </p:sp>
      <p:sp>
        <p:nvSpPr>
          <p:cNvPr id="158" name="Rectangle: Rounded Corners 157">
            <a:extLst>
              <a:ext uri="{FF2B5EF4-FFF2-40B4-BE49-F238E27FC236}">
                <a16:creationId xmlns:a16="http://schemas.microsoft.com/office/drawing/2014/main" id="{78FDADE4-C408-4FA6-8D59-997B891FC578}"/>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chemeClr val="tx1"/>
                </a:solidFill>
                <a:cs typeface="Segoe UI" panose="020B0502040204020203" pitchFamily="34" charset="0"/>
              </a:rPr>
              <a:t>Release </a:t>
            </a:r>
            <a:br>
              <a:rPr lang="en-US" sz="1175">
                <a:solidFill>
                  <a:schemeClr val="tx1"/>
                </a:solidFill>
                <a:cs typeface="Segoe UI" panose="020B0502040204020203" pitchFamily="34" charset="0"/>
              </a:rPr>
            </a:br>
            <a:r>
              <a:rPr lang="en-US" sz="1175">
                <a:solidFill>
                  <a:schemeClr val="tx1"/>
                </a:solidFill>
                <a:cs typeface="Segoe UI" panose="020B0502040204020203" pitchFamily="34" charset="0"/>
              </a:rPr>
              <a:t>Automation Tools</a:t>
            </a:r>
          </a:p>
        </p:txBody>
      </p:sp>
      <p:grpSp>
        <p:nvGrpSpPr>
          <p:cNvPr id="181" name="Group 180">
            <a:extLst>
              <a:ext uri="{FF2B5EF4-FFF2-40B4-BE49-F238E27FC236}">
                <a16:creationId xmlns:a16="http://schemas.microsoft.com/office/drawing/2014/main" id="{9F51EBD2-9763-4059-A33C-1E5A2E698C74}"/>
              </a:ext>
            </a:extLst>
          </p:cNvPr>
          <p:cNvGrpSpPr/>
          <p:nvPr/>
        </p:nvGrpSpPr>
        <p:grpSpPr>
          <a:xfrm>
            <a:off x="719745" y="1649706"/>
            <a:ext cx="573081" cy="508297"/>
            <a:chOff x="2878931" y="2940843"/>
            <a:chExt cx="1095375" cy="971550"/>
          </a:xfrm>
        </p:grpSpPr>
        <p:sp>
          <p:nvSpPr>
            <p:cNvPr id="182" name="Freeform: Shape 181">
              <a:extLst>
                <a:ext uri="{FF2B5EF4-FFF2-40B4-BE49-F238E27FC236}">
                  <a16:creationId xmlns:a16="http://schemas.microsoft.com/office/drawing/2014/main" id="{ACA194DD-93DF-46FF-B849-B8FA64E5C62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83" name="Freeform: Shape 182">
              <a:extLst>
                <a:ext uri="{FF2B5EF4-FFF2-40B4-BE49-F238E27FC236}">
                  <a16:creationId xmlns:a16="http://schemas.microsoft.com/office/drawing/2014/main" id="{75C39AD0-E9B0-490F-9302-C7E660959B2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sz="1765"/>
            </a:p>
          </p:txBody>
        </p:sp>
        <p:sp>
          <p:nvSpPr>
            <p:cNvPr id="184" name="Freeform: Shape 183">
              <a:extLst>
                <a:ext uri="{FF2B5EF4-FFF2-40B4-BE49-F238E27FC236}">
                  <a16:creationId xmlns:a16="http://schemas.microsoft.com/office/drawing/2014/main" id="{9CFA14B4-F0DB-46B8-A320-465DB3EEBB0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85" name="Freeform: Shape 184">
              <a:extLst>
                <a:ext uri="{FF2B5EF4-FFF2-40B4-BE49-F238E27FC236}">
                  <a16:creationId xmlns:a16="http://schemas.microsoft.com/office/drawing/2014/main" id="{643C3F72-FE6E-4B24-9F88-41998123A09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sz="1765"/>
            </a:p>
          </p:txBody>
        </p:sp>
        <p:sp>
          <p:nvSpPr>
            <p:cNvPr id="186" name="Freeform: Shape 185">
              <a:extLst>
                <a:ext uri="{FF2B5EF4-FFF2-40B4-BE49-F238E27FC236}">
                  <a16:creationId xmlns:a16="http://schemas.microsoft.com/office/drawing/2014/main" id="{1E65BA04-2EA1-4D10-BA7F-AC44CEB9322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87" name="Freeform: Shape 186">
              <a:extLst>
                <a:ext uri="{FF2B5EF4-FFF2-40B4-BE49-F238E27FC236}">
                  <a16:creationId xmlns:a16="http://schemas.microsoft.com/office/drawing/2014/main" id="{9D114256-900F-409F-A309-D60FCC9AAC8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88" name="Freeform: Shape 187">
              <a:extLst>
                <a:ext uri="{FF2B5EF4-FFF2-40B4-BE49-F238E27FC236}">
                  <a16:creationId xmlns:a16="http://schemas.microsoft.com/office/drawing/2014/main" id="{E4FAD350-F73E-4FE6-90A2-B3EB4D180C3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grpSp>
      <p:grpSp>
        <p:nvGrpSpPr>
          <p:cNvPr id="189" name="Group 188">
            <a:extLst>
              <a:ext uri="{FF2B5EF4-FFF2-40B4-BE49-F238E27FC236}">
                <a16:creationId xmlns:a16="http://schemas.microsoft.com/office/drawing/2014/main" id="{4B6F187C-17A0-4A6F-AF23-2468FE2C88E3}"/>
              </a:ext>
            </a:extLst>
          </p:cNvPr>
          <p:cNvGrpSpPr/>
          <p:nvPr/>
        </p:nvGrpSpPr>
        <p:grpSpPr>
          <a:xfrm>
            <a:off x="751502" y="5448890"/>
            <a:ext cx="610183" cy="540674"/>
            <a:chOff x="4360069" y="2943701"/>
            <a:chExt cx="1095375" cy="970597"/>
          </a:xfrm>
        </p:grpSpPr>
        <p:sp>
          <p:nvSpPr>
            <p:cNvPr id="190" name="Freeform: Shape 189">
              <a:extLst>
                <a:ext uri="{FF2B5EF4-FFF2-40B4-BE49-F238E27FC236}">
                  <a16:creationId xmlns:a16="http://schemas.microsoft.com/office/drawing/2014/main" id="{9FC1C04A-F6A9-4A7E-88DA-8595FFB741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91" name="Freeform: Shape 190">
              <a:extLst>
                <a:ext uri="{FF2B5EF4-FFF2-40B4-BE49-F238E27FC236}">
                  <a16:creationId xmlns:a16="http://schemas.microsoft.com/office/drawing/2014/main" id="{97CC8B3D-F331-456B-BFB8-ADA7E535889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sz="1765"/>
            </a:p>
          </p:txBody>
        </p:sp>
        <p:sp>
          <p:nvSpPr>
            <p:cNvPr id="192" name="Freeform: Shape 191">
              <a:extLst>
                <a:ext uri="{FF2B5EF4-FFF2-40B4-BE49-F238E27FC236}">
                  <a16:creationId xmlns:a16="http://schemas.microsoft.com/office/drawing/2014/main" id="{AC9ED186-95AC-44AA-B566-1B16DFD06C6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93" name="Freeform: Shape 192">
              <a:extLst>
                <a:ext uri="{FF2B5EF4-FFF2-40B4-BE49-F238E27FC236}">
                  <a16:creationId xmlns:a16="http://schemas.microsoft.com/office/drawing/2014/main" id="{B55CF145-EEEC-4A41-BBB6-DED707F7A36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sz="1765"/>
            </a:p>
          </p:txBody>
        </p:sp>
        <p:sp>
          <p:nvSpPr>
            <p:cNvPr id="194" name="Freeform: Shape 193">
              <a:extLst>
                <a:ext uri="{FF2B5EF4-FFF2-40B4-BE49-F238E27FC236}">
                  <a16:creationId xmlns:a16="http://schemas.microsoft.com/office/drawing/2014/main" id="{828A259D-49D6-4708-9067-7564BF554AC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sz="1765"/>
            </a:p>
          </p:txBody>
        </p:sp>
        <p:sp>
          <p:nvSpPr>
            <p:cNvPr id="195" name="Freeform: Shape 194">
              <a:extLst>
                <a:ext uri="{FF2B5EF4-FFF2-40B4-BE49-F238E27FC236}">
                  <a16:creationId xmlns:a16="http://schemas.microsoft.com/office/drawing/2014/main" id="{8AB87D04-8EA6-41DE-853C-71D10B7E4DA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sz="1765"/>
            </a:p>
          </p:txBody>
        </p:sp>
      </p:grpSp>
      <p:grpSp>
        <p:nvGrpSpPr>
          <p:cNvPr id="196" name="Group 195">
            <a:extLst>
              <a:ext uri="{FF2B5EF4-FFF2-40B4-BE49-F238E27FC236}">
                <a16:creationId xmlns:a16="http://schemas.microsoft.com/office/drawing/2014/main" id="{2C6130DC-2019-4E00-8454-A20AA4137103}"/>
              </a:ext>
            </a:extLst>
          </p:cNvPr>
          <p:cNvGrpSpPr/>
          <p:nvPr/>
        </p:nvGrpSpPr>
        <p:grpSpPr>
          <a:xfrm>
            <a:off x="690016" y="2921235"/>
            <a:ext cx="647285" cy="512999"/>
            <a:chOff x="3517678" y="3062050"/>
            <a:chExt cx="1225868" cy="971550"/>
          </a:xfrm>
        </p:grpSpPr>
        <p:sp>
          <p:nvSpPr>
            <p:cNvPr id="197" name="Freeform: Shape 196">
              <a:extLst>
                <a:ext uri="{FF2B5EF4-FFF2-40B4-BE49-F238E27FC236}">
                  <a16:creationId xmlns:a16="http://schemas.microsoft.com/office/drawing/2014/main" id="{470CCD7F-854B-4D50-BE19-64614CB80DC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98" name="Freeform: Shape 197">
              <a:extLst>
                <a:ext uri="{FF2B5EF4-FFF2-40B4-BE49-F238E27FC236}">
                  <a16:creationId xmlns:a16="http://schemas.microsoft.com/office/drawing/2014/main" id="{4DA5CEA3-D04B-416A-8DB5-2A5C1FE01EC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99" name="Freeform: Shape 198">
              <a:extLst>
                <a:ext uri="{FF2B5EF4-FFF2-40B4-BE49-F238E27FC236}">
                  <a16:creationId xmlns:a16="http://schemas.microsoft.com/office/drawing/2014/main" id="{C549D14C-4E6D-4C10-A7CC-1FAF750C0D4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200" name="Freeform: Shape 199">
              <a:extLst>
                <a:ext uri="{FF2B5EF4-FFF2-40B4-BE49-F238E27FC236}">
                  <a16:creationId xmlns:a16="http://schemas.microsoft.com/office/drawing/2014/main" id="{20A3501A-51A4-4781-9C8C-CCF0E540E85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201" name="Freeform: Shape 200">
              <a:extLst>
                <a:ext uri="{FF2B5EF4-FFF2-40B4-BE49-F238E27FC236}">
                  <a16:creationId xmlns:a16="http://schemas.microsoft.com/office/drawing/2014/main" id="{018E4D05-EC40-477C-800A-276CAA44FA4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202" name="Freeform: Shape 201">
              <a:extLst>
                <a:ext uri="{FF2B5EF4-FFF2-40B4-BE49-F238E27FC236}">
                  <a16:creationId xmlns:a16="http://schemas.microsoft.com/office/drawing/2014/main" id="{CC5A09AD-3C32-4E59-8D05-1BFE886807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203" name="Freeform: Shape 202">
              <a:extLst>
                <a:ext uri="{FF2B5EF4-FFF2-40B4-BE49-F238E27FC236}">
                  <a16:creationId xmlns:a16="http://schemas.microsoft.com/office/drawing/2014/main" id="{A78EFEDE-7F90-42DD-9CF8-20272EA8285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204" name="Freeform: Shape 203">
              <a:extLst>
                <a:ext uri="{FF2B5EF4-FFF2-40B4-BE49-F238E27FC236}">
                  <a16:creationId xmlns:a16="http://schemas.microsoft.com/office/drawing/2014/main" id="{6E0E30E1-0841-4553-806C-DEC572194F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205" name="Freeform: Shape 204">
              <a:extLst>
                <a:ext uri="{FF2B5EF4-FFF2-40B4-BE49-F238E27FC236}">
                  <a16:creationId xmlns:a16="http://schemas.microsoft.com/office/drawing/2014/main" id="{B4709527-807B-4EA5-AF43-C393D3338A90}"/>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206" name="Freeform: Shape 205">
              <a:extLst>
                <a:ext uri="{FF2B5EF4-FFF2-40B4-BE49-F238E27FC236}">
                  <a16:creationId xmlns:a16="http://schemas.microsoft.com/office/drawing/2014/main" id="{A7CA65D4-A006-4754-958C-CE0F001150F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207" name="Freeform: Shape 206">
              <a:extLst>
                <a:ext uri="{FF2B5EF4-FFF2-40B4-BE49-F238E27FC236}">
                  <a16:creationId xmlns:a16="http://schemas.microsoft.com/office/drawing/2014/main" id="{DFEE8CE2-D732-4968-8D49-09E51FC63B9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208" name="Freeform: Shape 207">
              <a:extLst>
                <a:ext uri="{FF2B5EF4-FFF2-40B4-BE49-F238E27FC236}">
                  <a16:creationId xmlns:a16="http://schemas.microsoft.com/office/drawing/2014/main" id="{259C617E-1141-4441-9B9A-284D87039E9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209" name="Freeform: Shape 208">
              <a:extLst>
                <a:ext uri="{FF2B5EF4-FFF2-40B4-BE49-F238E27FC236}">
                  <a16:creationId xmlns:a16="http://schemas.microsoft.com/office/drawing/2014/main" id="{AEF5E856-E4F1-40E6-8CEF-91E144CC683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pic>
        <p:nvPicPr>
          <p:cNvPr id="210" name="Graphic 209">
            <a:extLst>
              <a:ext uri="{FF2B5EF4-FFF2-40B4-BE49-F238E27FC236}">
                <a16:creationId xmlns:a16="http://schemas.microsoft.com/office/drawing/2014/main" id="{A4DEF434-EAA6-47CC-8423-2C4E7571FDD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sp>
        <p:nvSpPr>
          <p:cNvPr id="218" name="Rectangle 217">
            <a:hlinkClick r:id="rId5" action="ppaction://hlinksldjump"/>
            <a:extLst>
              <a:ext uri="{FF2B5EF4-FFF2-40B4-BE49-F238E27FC236}">
                <a16:creationId xmlns:a16="http://schemas.microsoft.com/office/drawing/2014/main" id="{64E376C8-476E-489A-92F2-30A7E2D2312A}"/>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hlinkClick r:id="" action="ppaction://noaction"/>
            <a:extLst>
              <a:ext uri="{FF2B5EF4-FFF2-40B4-BE49-F238E27FC236}">
                <a16:creationId xmlns:a16="http://schemas.microsoft.com/office/drawing/2014/main" id="{27DE7670-78EE-4D89-98BA-0C0D4839C080}"/>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hlinkClick r:id="" action="ppaction://noaction"/>
            <a:extLst>
              <a:ext uri="{FF2B5EF4-FFF2-40B4-BE49-F238E27FC236}">
                <a16:creationId xmlns:a16="http://schemas.microsoft.com/office/drawing/2014/main" id="{EF805C11-F31A-421B-9591-EF153ADEFC6B}"/>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hlinkClick r:id="rId6" action="ppaction://hlinksldjump"/>
            <a:extLst>
              <a:ext uri="{FF2B5EF4-FFF2-40B4-BE49-F238E27FC236}">
                <a16:creationId xmlns:a16="http://schemas.microsoft.com/office/drawing/2014/main" id="{4BBD8EE3-28FF-4F46-BAB6-4ED6F24E5D40}"/>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0B3520CA-664B-4D0E-950F-CED5A8CF8EC5}"/>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latin typeface="Segoe UI" panose="020B0502040204020203" pitchFamily="34" charset="0"/>
                <a:cs typeface="Segoe UI" panose="020B0502040204020203" pitchFamily="34" charset="0"/>
              </a:rPr>
              <a:t>ACS Engine</a:t>
            </a:r>
          </a:p>
        </p:txBody>
      </p:sp>
      <p:grpSp>
        <p:nvGrpSpPr>
          <p:cNvPr id="109" name="Group 108">
            <a:extLst>
              <a:ext uri="{FF2B5EF4-FFF2-40B4-BE49-F238E27FC236}">
                <a16:creationId xmlns:a16="http://schemas.microsoft.com/office/drawing/2014/main" id="{35458164-FE5E-4D92-AE18-2EC6D6E67B4C}"/>
              </a:ext>
            </a:extLst>
          </p:cNvPr>
          <p:cNvGrpSpPr/>
          <p:nvPr/>
        </p:nvGrpSpPr>
        <p:grpSpPr>
          <a:xfrm>
            <a:off x="772595" y="515342"/>
            <a:ext cx="547901" cy="528830"/>
            <a:chOff x="2368476" y="589018"/>
            <a:chExt cx="1012508" cy="977265"/>
          </a:xfrm>
        </p:grpSpPr>
        <p:sp>
          <p:nvSpPr>
            <p:cNvPr id="110" name="Freeform: Shape 109">
              <a:extLst>
                <a:ext uri="{FF2B5EF4-FFF2-40B4-BE49-F238E27FC236}">
                  <a16:creationId xmlns:a16="http://schemas.microsoft.com/office/drawing/2014/main" id="{845641DD-F6DB-46A6-BE1A-C5E57C0F1FA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11" name="Freeform: Shape 110">
              <a:extLst>
                <a:ext uri="{FF2B5EF4-FFF2-40B4-BE49-F238E27FC236}">
                  <a16:creationId xmlns:a16="http://schemas.microsoft.com/office/drawing/2014/main" id="{EA8146C7-DD0C-43C1-A66D-9CAFF3164E0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113" name="Freeform: Shape 112">
              <a:extLst>
                <a:ext uri="{FF2B5EF4-FFF2-40B4-BE49-F238E27FC236}">
                  <a16:creationId xmlns:a16="http://schemas.microsoft.com/office/drawing/2014/main" id="{5B7CED7F-B629-4F3E-B560-E677FB22789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114" name="Freeform: Shape 113">
              <a:extLst>
                <a:ext uri="{FF2B5EF4-FFF2-40B4-BE49-F238E27FC236}">
                  <a16:creationId xmlns:a16="http://schemas.microsoft.com/office/drawing/2014/main" id="{3974A7BC-3AE3-42F8-AFFD-5CCEB9EA1ED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15" name="Freeform: Shape 114">
              <a:extLst>
                <a:ext uri="{FF2B5EF4-FFF2-40B4-BE49-F238E27FC236}">
                  <a16:creationId xmlns:a16="http://schemas.microsoft.com/office/drawing/2014/main" id="{FFFA9AF5-3FB9-4929-9336-275239CCE8B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116" name="Freeform: Shape 115">
              <a:extLst>
                <a:ext uri="{FF2B5EF4-FFF2-40B4-BE49-F238E27FC236}">
                  <a16:creationId xmlns:a16="http://schemas.microsoft.com/office/drawing/2014/main" id="{6151C1CA-7D35-49B0-B4FB-E72D84F0537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117" name="Freeform: Shape 116">
              <a:extLst>
                <a:ext uri="{FF2B5EF4-FFF2-40B4-BE49-F238E27FC236}">
                  <a16:creationId xmlns:a16="http://schemas.microsoft.com/office/drawing/2014/main" id="{68D17D60-7D64-4010-A5FB-3984A9488BA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18" name="Freeform: Shape 117">
              <a:extLst>
                <a:ext uri="{FF2B5EF4-FFF2-40B4-BE49-F238E27FC236}">
                  <a16:creationId xmlns:a16="http://schemas.microsoft.com/office/drawing/2014/main" id="{EFAD903A-E561-4F6C-8107-4E37225D8A4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19" name="Freeform: Shape 118">
              <a:extLst>
                <a:ext uri="{FF2B5EF4-FFF2-40B4-BE49-F238E27FC236}">
                  <a16:creationId xmlns:a16="http://schemas.microsoft.com/office/drawing/2014/main" id="{89EC6CAD-F607-4B22-85A7-CA2B061EEA4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120" name="Freeform: Shape 119">
              <a:extLst>
                <a:ext uri="{FF2B5EF4-FFF2-40B4-BE49-F238E27FC236}">
                  <a16:creationId xmlns:a16="http://schemas.microsoft.com/office/drawing/2014/main" id="{7064D321-070C-415C-87C7-6BD2AB41CE1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21" name="Freeform: Shape 120">
              <a:extLst>
                <a:ext uri="{FF2B5EF4-FFF2-40B4-BE49-F238E27FC236}">
                  <a16:creationId xmlns:a16="http://schemas.microsoft.com/office/drawing/2014/main" id="{DE98AEB5-6E46-441C-9F1A-C447411515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22" name="Freeform: Shape 121">
              <a:extLst>
                <a:ext uri="{FF2B5EF4-FFF2-40B4-BE49-F238E27FC236}">
                  <a16:creationId xmlns:a16="http://schemas.microsoft.com/office/drawing/2014/main" id="{906E9B5C-6409-4DCF-AB12-6D03D702E34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123" name="Freeform: Shape 122">
              <a:extLst>
                <a:ext uri="{FF2B5EF4-FFF2-40B4-BE49-F238E27FC236}">
                  <a16:creationId xmlns:a16="http://schemas.microsoft.com/office/drawing/2014/main" id="{D6ED5D3A-A275-4C22-B5E2-CD27BFC26D9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24" name="Freeform: Shape 123">
              <a:extLst>
                <a:ext uri="{FF2B5EF4-FFF2-40B4-BE49-F238E27FC236}">
                  <a16:creationId xmlns:a16="http://schemas.microsoft.com/office/drawing/2014/main" id="{6AC69723-0E96-4EF2-BF40-22E16DE7234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125" name="Freeform: Shape 124">
              <a:extLst>
                <a:ext uri="{FF2B5EF4-FFF2-40B4-BE49-F238E27FC236}">
                  <a16:creationId xmlns:a16="http://schemas.microsoft.com/office/drawing/2014/main" id="{0EE57835-A0E1-4947-84D3-BB93E66F609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26" name="Freeform: Shape 125">
              <a:extLst>
                <a:ext uri="{FF2B5EF4-FFF2-40B4-BE49-F238E27FC236}">
                  <a16:creationId xmlns:a16="http://schemas.microsoft.com/office/drawing/2014/main" id="{07BEBB9C-CD8B-4D36-989F-AA917B05240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27" name="Freeform: Shape 126">
              <a:extLst>
                <a:ext uri="{FF2B5EF4-FFF2-40B4-BE49-F238E27FC236}">
                  <a16:creationId xmlns:a16="http://schemas.microsoft.com/office/drawing/2014/main" id="{F5A5BDA2-5298-47B3-928D-B571BDEDF2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128" name="Freeform: Shape 127">
              <a:extLst>
                <a:ext uri="{FF2B5EF4-FFF2-40B4-BE49-F238E27FC236}">
                  <a16:creationId xmlns:a16="http://schemas.microsoft.com/office/drawing/2014/main" id="{DC936988-F82A-4478-BCF4-A129A592134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29" name="Freeform: Shape 128">
              <a:extLst>
                <a:ext uri="{FF2B5EF4-FFF2-40B4-BE49-F238E27FC236}">
                  <a16:creationId xmlns:a16="http://schemas.microsoft.com/office/drawing/2014/main" id="{7DE8BF70-C276-4753-A2D4-51093284BAF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sz="1765"/>
            </a:p>
          </p:txBody>
        </p:sp>
        <p:sp>
          <p:nvSpPr>
            <p:cNvPr id="130" name="Freeform: Shape 129">
              <a:extLst>
                <a:ext uri="{FF2B5EF4-FFF2-40B4-BE49-F238E27FC236}">
                  <a16:creationId xmlns:a16="http://schemas.microsoft.com/office/drawing/2014/main" id="{D73EA6AF-F919-4274-981C-A3B99C6F8CF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31" name="Freeform: Shape 130">
              <a:extLst>
                <a:ext uri="{FF2B5EF4-FFF2-40B4-BE49-F238E27FC236}">
                  <a16:creationId xmlns:a16="http://schemas.microsoft.com/office/drawing/2014/main" id="{E39176DB-AD7B-484B-8A08-02169D1E8D1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grpSp>
      <p:sp>
        <p:nvSpPr>
          <p:cNvPr id="132" name="Rectangle 131">
            <a:hlinkClick r:id="rId6" action="ppaction://hlinksldjump"/>
            <a:extLst>
              <a:ext uri="{FF2B5EF4-FFF2-40B4-BE49-F238E27FC236}">
                <a16:creationId xmlns:a16="http://schemas.microsoft.com/office/drawing/2014/main" id="{B5291116-0108-4681-BEC1-6E9BE1DF9FFA}"/>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accent1"/>
                </a:solidFill>
                <a:cs typeface="Segoe UI" panose="020B0502040204020203" pitchFamily="34" charset="0"/>
              </a:rPr>
              <a:t>Open Service Broker </a:t>
            </a:r>
            <a:br>
              <a:rPr lang="en-US" sz="1175" dirty="0">
                <a:solidFill>
                  <a:schemeClr val="accent1"/>
                </a:solidFill>
                <a:cs typeface="Segoe UI" panose="020B0502040204020203" pitchFamily="34" charset="0"/>
              </a:rPr>
            </a:br>
            <a:r>
              <a:rPr lang="en-US" sz="1175" dirty="0">
                <a:solidFill>
                  <a:schemeClr val="accent1"/>
                </a:solidFill>
                <a:cs typeface="Segoe UI" panose="020B0502040204020203" pitchFamily="34" charset="0"/>
              </a:rPr>
              <a:t>for Azure (OSBA)</a:t>
            </a:r>
          </a:p>
        </p:txBody>
      </p:sp>
      <p:sp>
        <p:nvSpPr>
          <p:cNvPr id="13" name="TextBox 12"/>
          <p:cNvSpPr txBox="1"/>
          <p:nvPr/>
        </p:nvSpPr>
        <p:spPr>
          <a:xfrm>
            <a:off x="-9083772" y="-4880536"/>
            <a:ext cx="445362" cy="615522"/>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 </a:t>
            </a:r>
          </a:p>
        </p:txBody>
      </p:sp>
      <p:sp>
        <p:nvSpPr>
          <p:cNvPr id="137" name="Oval 136">
            <a:extLst>
              <a:ext uri="{FF2B5EF4-FFF2-40B4-BE49-F238E27FC236}">
                <a16:creationId xmlns:a16="http://schemas.microsoft.com/office/drawing/2014/main" id="{331FF8B7-43C5-4714-B797-0DF20A01121D}"/>
              </a:ext>
            </a:extLst>
          </p:cNvPr>
          <p:cNvSpPr/>
          <p:nvPr/>
        </p:nvSpPr>
        <p:spPr bwMode="auto">
          <a:xfrm rot="16200000">
            <a:off x="3428897" y="5083057"/>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138" name="Oval 137">
            <a:extLst>
              <a:ext uri="{FF2B5EF4-FFF2-40B4-BE49-F238E27FC236}">
                <a16:creationId xmlns:a16="http://schemas.microsoft.com/office/drawing/2014/main" id="{B1C691C8-ACEF-4A1C-BB47-AEFB46A6DFAE}"/>
              </a:ext>
            </a:extLst>
          </p:cNvPr>
          <p:cNvSpPr/>
          <p:nvPr/>
        </p:nvSpPr>
        <p:spPr bwMode="auto">
          <a:xfrm rot="16200000">
            <a:off x="5658582" y="5083057"/>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139" name="Oval 138">
            <a:extLst>
              <a:ext uri="{FF2B5EF4-FFF2-40B4-BE49-F238E27FC236}">
                <a16:creationId xmlns:a16="http://schemas.microsoft.com/office/drawing/2014/main" id="{B449EFFE-BD63-4BAD-A0D4-F70A39E23990}"/>
              </a:ext>
            </a:extLst>
          </p:cNvPr>
          <p:cNvSpPr/>
          <p:nvPr/>
        </p:nvSpPr>
        <p:spPr bwMode="auto">
          <a:xfrm rot="16200000">
            <a:off x="7888265" y="5083056"/>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141" name="Oval 140">
            <a:extLst>
              <a:ext uri="{FF2B5EF4-FFF2-40B4-BE49-F238E27FC236}">
                <a16:creationId xmlns:a16="http://schemas.microsoft.com/office/drawing/2014/main" id="{8333D44F-5A00-4270-A220-34F1D278C5A4}"/>
              </a:ext>
            </a:extLst>
          </p:cNvPr>
          <p:cNvSpPr/>
          <p:nvPr/>
        </p:nvSpPr>
        <p:spPr bwMode="auto">
          <a:xfrm rot="16200000">
            <a:off x="10117949" y="5083056"/>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142" name="Oval 141">
            <a:extLst>
              <a:ext uri="{FF2B5EF4-FFF2-40B4-BE49-F238E27FC236}">
                <a16:creationId xmlns:a16="http://schemas.microsoft.com/office/drawing/2014/main" id="{69F9C2B4-4BDF-446F-BEF8-E7F38D912237}"/>
              </a:ext>
            </a:extLst>
          </p:cNvPr>
          <p:cNvSpPr/>
          <p:nvPr/>
        </p:nvSpPr>
        <p:spPr bwMode="auto">
          <a:xfrm rot="16200000">
            <a:off x="3428897" y="2474282"/>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143" name="Oval 142">
            <a:extLst>
              <a:ext uri="{FF2B5EF4-FFF2-40B4-BE49-F238E27FC236}">
                <a16:creationId xmlns:a16="http://schemas.microsoft.com/office/drawing/2014/main" id="{6D40E400-E4FD-4F84-9658-F9201CCA1717}"/>
              </a:ext>
            </a:extLst>
          </p:cNvPr>
          <p:cNvSpPr/>
          <p:nvPr/>
        </p:nvSpPr>
        <p:spPr bwMode="auto">
          <a:xfrm rot="16200000">
            <a:off x="5658582" y="2474283"/>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144" name="Oval 143">
            <a:extLst>
              <a:ext uri="{FF2B5EF4-FFF2-40B4-BE49-F238E27FC236}">
                <a16:creationId xmlns:a16="http://schemas.microsoft.com/office/drawing/2014/main" id="{378D3E1E-7FD9-473D-813B-4CC82669F600}"/>
              </a:ext>
            </a:extLst>
          </p:cNvPr>
          <p:cNvSpPr/>
          <p:nvPr/>
        </p:nvSpPr>
        <p:spPr bwMode="auto">
          <a:xfrm rot="16200000">
            <a:off x="7888265" y="2474283"/>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145" name="Oval 144">
            <a:extLst>
              <a:ext uri="{FF2B5EF4-FFF2-40B4-BE49-F238E27FC236}">
                <a16:creationId xmlns:a16="http://schemas.microsoft.com/office/drawing/2014/main" id="{A803AA4C-DA4F-4676-96F6-C7BFB928F315}"/>
              </a:ext>
            </a:extLst>
          </p:cNvPr>
          <p:cNvSpPr/>
          <p:nvPr/>
        </p:nvSpPr>
        <p:spPr bwMode="auto">
          <a:xfrm rot="16200000">
            <a:off x="10117949" y="2474283"/>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146" name="Oval 145">
            <a:extLst>
              <a:ext uri="{FF2B5EF4-FFF2-40B4-BE49-F238E27FC236}">
                <a16:creationId xmlns:a16="http://schemas.microsoft.com/office/drawing/2014/main" id="{959EF430-6F6F-4CFA-9047-525C6A919C96}"/>
              </a:ext>
            </a:extLst>
          </p:cNvPr>
          <p:cNvSpPr/>
          <p:nvPr/>
        </p:nvSpPr>
        <p:spPr bwMode="auto">
          <a:xfrm>
            <a:off x="6570614" y="3575862"/>
            <a:ext cx="1142138" cy="1142137"/>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7" name="Straight Connector 146">
            <a:extLst>
              <a:ext uri="{FF2B5EF4-FFF2-40B4-BE49-F238E27FC236}">
                <a16:creationId xmlns:a16="http://schemas.microsoft.com/office/drawing/2014/main" id="{CAB65487-3CA5-438D-97AF-2C29F2AF4007}"/>
              </a:ext>
            </a:extLst>
          </p:cNvPr>
          <p:cNvCxnSpPr>
            <a:cxnSpLocks/>
          </p:cNvCxnSpPr>
          <p:nvPr/>
        </p:nvCxnSpPr>
        <p:spPr>
          <a:xfrm>
            <a:off x="4309800" y="5451316"/>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537D267-5188-45F9-BB02-1844E8323D5C}"/>
              </a:ext>
            </a:extLst>
          </p:cNvPr>
          <p:cNvCxnSpPr>
            <a:cxnSpLocks/>
          </p:cNvCxnSpPr>
          <p:nvPr/>
        </p:nvCxnSpPr>
        <p:spPr>
          <a:xfrm>
            <a:off x="6539483" y="5451316"/>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DCB0FDF-581B-454A-81CB-5EAF50F43A46}"/>
              </a:ext>
            </a:extLst>
          </p:cNvPr>
          <p:cNvCxnSpPr>
            <a:cxnSpLocks/>
          </p:cNvCxnSpPr>
          <p:nvPr/>
        </p:nvCxnSpPr>
        <p:spPr>
          <a:xfrm>
            <a:off x="8769168" y="5451316"/>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0574A18-12AB-4B24-9DC9-70E414A8E849}"/>
              </a:ext>
            </a:extLst>
          </p:cNvPr>
          <p:cNvCxnSpPr>
            <a:cxnSpLocks/>
          </p:cNvCxnSpPr>
          <p:nvPr/>
        </p:nvCxnSpPr>
        <p:spPr>
          <a:xfrm>
            <a:off x="4314298" y="2842540"/>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8A3F842-BAC0-45C1-9F92-C43B520AD874}"/>
              </a:ext>
            </a:extLst>
          </p:cNvPr>
          <p:cNvCxnSpPr>
            <a:cxnSpLocks/>
          </p:cNvCxnSpPr>
          <p:nvPr/>
        </p:nvCxnSpPr>
        <p:spPr>
          <a:xfrm>
            <a:off x="6641362" y="2842540"/>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90D0C3C3-D3BD-44DE-893B-42DB7F639025}"/>
              </a:ext>
            </a:extLst>
          </p:cNvPr>
          <p:cNvCxnSpPr>
            <a:cxnSpLocks/>
          </p:cNvCxnSpPr>
          <p:nvPr/>
        </p:nvCxnSpPr>
        <p:spPr>
          <a:xfrm>
            <a:off x="8820696" y="2842540"/>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F07E956F-6CB8-44A5-B697-65B82E11E118}"/>
              </a:ext>
            </a:extLst>
          </p:cNvPr>
          <p:cNvCxnSpPr>
            <a:cxnSpLocks/>
          </p:cNvCxnSpPr>
          <p:nvPr/>
        </p:nvCxnSpPr>
        <p:spPr>
          <a:xfrm flipV="1">
            <a:off x="7172815" y="4869920"/>
            <a:ext cx="0" cy="429475"/>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BC84B06-C598-4844-BE2C-8187DBDF9E77}"/>
              </a:ext>
            </a:extLst>
          </p:cNvPr>
          <p:cNvCxnSpPr>
            <a:cxnSpLocks/>
          </p:cNvCxnSpPr>
          <p:nvPr/>
        </p:nvCxnSpPr>
        <p:spPr>
          <a:xfrm flipV="1">
            <a:off x="7172815" y="2994464"/>
            <a:ext cx="0" cy="429475"/>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55DE3A94-F842-47DE-9FB8-892314D05C0A}"/>
              </a:ext>
            </a:extLst>
          </p:cNvPr>
          <p:cNvSpPr txBox="1"/>
          <p:nvPr/>
        </p:nvSpPr>
        <p:spPr>
          <a:xfrm>
            <a:off x="3045571" y="5866258"/>
            <a:ext cx="1503168" cy="470626"/>
          </a:xfrm>
          <a:prstGeom prst="rect">
            <a:avLst/>
          </a:prstGeom>
          <a:noFill/>
        </p:spPr>
        <p:txBody>
          <a:bodyPr wrap="square" lIns="143407" tIns="143407" rIns="143407" bIns="143407" rtlCol="0" anchor="t">
            <a:spAutoFit/>
          </a:bodyPr>
          <a:lstStyle/>
          <a:p>
            <a:pPr algn="ctr" defTabSz="914192">
              <a:spcAft>
                <a:spcPts val="588"/>
              </a:spcAft>
              <a:defRPr/>
            </a:pPr>
            <a:r>
              <a:rPr lang="en-US" sz="1175" dirty="0" err="1">
                <a:solidFill>
                  <a:srgbClr val="505050"/>
                </a:solidFill>
                <a:latin typeface="Segoe UI Semibold" panose="020B0702040204020203" pitchFamily="34" charset="0"/>
                <a:cs typeface="Segoe UI Semibold" panose="020B0702040204020203" pitchFamily="34" charset="0"/>
              </a:rPr>
              <a:t>OpenShift</a:t>
            </a:r>
            <a:endParaRPr lang="en-US" sz="1175" dirty="0">
              <a:solidFill>
                <a:srgbClr val="505050"/>
              </a:solidFill>
              <a:latin typeface="Segoe UI Semibold" panose="020B0702040204020203" pitchFamily="34" charset="0"/>
              <a:cs typeface="Segoe UI Semibold" panose="020B0702040204020203" pitchFamily="34" charset="0"/>
            </a:endParaRPr>
          </a:p>
        </p:txBody>
      </p:sp>
      <p:sp>
        <p:nvSpPr>
          <p:cNvPr id="213" name="TextBox 212">
            <a:extLst>
              <a:ext uri="{FF2B5EF4-FFF2-40B4-BE49-F238E27FC236}">
                <a16:creationId xmlns:a16="http://schemas.microsoft.com/office/drawing/2014/main" id="{326645F3-DD7B-4995-8AA7-1CBAE37F616E}"/>
              </a:ext>
            </a:extLst>
          </p:cNvPr>
          <p:cNvSpPr txBox="1"/>
          <p:nvPr/>
        </p:nvSpPr>
        <p:spPr>
          <a:xfrm>
            <a:off x="5275256" y="5866258"/>
            <a:ext cx="1503168" cy="470626"/>
          </a:xfrm>
          <a:prstGeom prst="rect">
            <a:avLst/>
          </a:prstGeom>
          <a:noFill/>
        </p:spPr>
        <p:txBody>
          <a:bodyPr wrap="square" lIns="143407" tIns="143407" rIns="143407" bIns="143407" rtlCol="0" anchor="t">
            <a:spAutoFit/>
          </a:bodyPr>
          <a:lstStyle/>
          <a:p>
            <a:pPr algn="ct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Cloud Foundry</a:t>
            </a:r>
          </a:p>
        </p:txBody>
      </p:sp>
      <p:sp>
        <p:nvSpPr>
          <p:cNvPr id="216" name="TextBox 215">
            <a:extLst>
              <a:ext uri="{FF2B5EF4-FFF2-40B4-BE49-F238E27FC236}">
                <a16:creationId xmlns:a16="http://schemas.microsoft.com/office/drawing/2014/main" id="{947BBD5B-CFFF-4F51-9BDA-F49E39D1AC2C}"/>
              </a:ext>
            </a:extLst>
          </p:cNvPr>
          <p:cNvSpPr txBox="1"/>
          <p:nvPr/>
        </p:nvSpPr>
        <p:spPr>
          <a:xfrm>
            <a:off x="7504944" y="5866258"/>
            <a:ext cx="1503161" cy="635559"/>
          </a:xfrm>
          <a:prstGeom prst="rect">
            <a:avLst/>
          </a:prstGeom>
          <a:noFill/>
        </p:spPr>
        <p:txBody>
          <a:bodyPr wrap="square" lIns="143407" tIns="143407" rIns="143407" bIns="143407" rtlCol="0" anchor="t">
            <a:spAutoFit/>
          </a:bodyPr>
          <a:lstStyle/>
          <a:p>
            <a:pPr algn="ct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Service Fabric </a:t>
            </a:r>
            <a:r>
              <a:rPr lang="en-US" sz="1028" dirty="0">
                <a:solidFill>
                  <a:srgbClr val="505050"/>
                </a:solidFill>
                <a:latin typeface="Segoe UI Semibold" panose="020B0702040204020203" pitchFamily="34" charset="0"/>
                <a:cs typeface="Segoe UI Semibold" panose="020B0702040204020203" pitchFamily="34" charset="0"/>
              </a:rPr>
              <a:t>(Coming soon)</a:t>
            </a:r>
            <a:endParaRPr lang="en-US" sz="1175" dirty="0">
              <a:solidFill>
                <a:srgbClr val="505050"/>
              </a:solidFill>
              <a:latin typeface="Segoe UI Semibold" panose="020B0702040204020203" pitchFamily="34" charset="0"/>
              <a:cs typeface="Segoe UI Semibold" panose="020B0702040204020203" pitchFamily="34" charset="0"/>
            </a:endParaRPr>
          </a:p>
        </p:txBody>
      </p:sp>
      <p:sp>
        <p:nvSpPr>
          <p:cNvPr id="217" name="TextBox 216">
            <a:extLst>
              <a:ext uri="{FF2B5EF4-FFF2-40B4-BE49-F238E27FC236}">
                <a16:creationId xmlns:a16="http://schemas.microsoft.com/office/drawing/2014/main" id="{6C4F68C7-81E7-467F-B4EF-D3DBEC92A4F0}"/>
              </a:ext>
            </a:extLst>
          </p:cNvPr>
          <p:cNvSpPr txBox="1"/>
          <p:nvPr/>
        </p:nvSpPr>
        <p:spPr>
          <a:xfrm>
            <a:off x="9734624" y="5866258"/>
            <a:ext cx="1503168" cy="635559"/>
          </a:xfrm>
          <a:prstGeom prst="rect">
            <a:avLst/>
          </a:prstGeom>
          <a:noFill/>
        </p:spPr>
        <p:txBody>
          <a:bodyPr wrap="square" lIns="143407" tIns="143407" rIns="143407" bIns="143407" rtlCol="0" anchor="t">
            <a:spAutoFit/>
          </a:bodyPr>
          <a:lstStyle/>
          <a:p>
            <a:pPr algn="ct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Kubernetes</a:t>
            </a:r>
            <a:br>
              <a:rPr lang="en-US" sz="1175" dirty="0">
                <a:solidFill>
                  <a:srgbClr val="505050"/>
                </a:solidFill>
                <a:latin typeface="Segoe UI Semibold" panose="020B0702040204020203" pitchFamily="34" charset="0"/>
                <a:cs typeface="Segoe UI Semibold" panose="020B0702040204020203" pitchFamily="34" charset="0"/>
              </a:rPr>
            </a:br>
            <a:r>
              <a:rPr lang="en-US" sz="1028" dirty="0">
                <a:solidFill>
                  <a:srgbClr val="505050"/>
                </a:solidFill>
                <a:latin typeface="Segoe UI Semibold" panose="020B0702040204020203" pitchFamily="34" charset="0"/>
                <a:cs typeface="Segoe UI Semibold" panose="020B0702040204020203" pitchFamily="34" charset="0"/>
              </a:rPr>
              <a:t>(AKS)</a:t>
            </a:r>
            <a:endParaRPr lang="en-US" sz="1175" dirty="0">
              <a:solidFill>
                <a:srgbClr val="505050"/>
              </a:solidFill>
              <a:latin typeface="Segoe UI Semibold" panose="020B0702040204020203" pitchFamily="34" charset="0"/>
              <a:cs typeface="Segoe UI Semibold" panose="020B0702040204020203" pitchFamily="34" charset="0"/>
            </a:endParaRPr>
          </a:p>
        </p:txBody>
      </p:sp>
      <p:sp>
        <p:nvSpPr>
          <p:cNvPr id="227" name="TextBox 226">
            <a:extLst>
              <a:ext uri="{FF2B5EF4-FFF2-40B4-BE49-F238E27FC236}">
                <a16:creationId xmlns:a16="http://schemas.microsoft.com/office/drawing/2014/main" id="{42E10C98-65AB-45B2-BB6E-42FEC3EC7AA1}"/>
              </a:ext>
            </a:extLst>
          </p:cNvPr>
          <p:cNvSpPr txBox="1"/>
          <p:nvPr/>
        </p:nvSpPr>
        <p:spPr>
          <a:xfrm>
            <a:off x="2920325" y="1946988"/>
            <a:ext cx="1753659" cy="470626"/>
          </a:xfrm>
          <a:prstGeom prst="rect">
            <a:avLst/>
          </a:prstGeom>
          <a:noFill/>
        </p:spPr>
        <p:txBody>
          <a:bodyPr wrap="square" lIns="143407" tIns="143407" rIns="143407" bIns="143407" rtlCol="0" anchor="b">
            <a:spAutoFit/>
          </a:bodyPr>
          <a:lstStyle/>
          <a:p>
            <a:pPr algn="ct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Azure SQL Database</a:t>
            </a:r>
          </a:p>
        </p:txBody>
      </p:sp>
      <p:sp>
        <p:nvSpPr>
          <p:cNvPr id="228" name="TextBox 227">
            <a:extLst>
              <a:ext uri="{FF2B5EF4-FFF2-40B4-BE49-F238E27FC236}">
                <a16:creationId xmlns:a16="http://schemas.microsoft.com/office/drawing/2014/main" id="{CE2A026B-65ED-4710-A5D6-77BB1A4E3186}"/>
              </a:ext>
            </a:extLst>
          </p:cNvPr>
          <p:cNvSpPr txBox="1"/>
          <p:nvPr/>
        </p:nvSpPr>
        <p:spPr>
          <a:xfrm>
            <a:off x="5275256" y="1946988"/>
            <a:ext cx="1503168" cy="470626"/>
          </a:xfrm>
          <a:prstGeom prst="rect">
            <a:avLst/>
          </a:prstGeom>
          <a:noFill/>
        </p:spPr>
        <p:txBody>
          <a:bodyPr wrap="square" lIns="143407" tIns="143407" rIns="143407" bIns="143407" rtlCol="0" anchor="b">
            <a:spAutoFit/>
          </a:bodyPr>
          <a:lstStyle/>
          <a:p>
            <a:pPr algn="ctr" defTabSz="914192">
              <a:spcAft>
                <a:spcPts val="588"/>
              </a:spcAft>
              <a:defRPr/>
            </a:pPr>
            <a:r>
              <a:rPr lang="en-US" sz="1175" dirty="0" err="1">
                <a:solidFill>
                  <a:srgbClr val="505050"/>
                </a:solidFill>
                <a:latin typeface="Segoe UI Semibold" panose="020B0702040204020203" pitchFamily="34" charset="0"/>
                <a:cs typeface="Segoe UI Semibold" panose="020B0702040204020203" pitchFamily="34" charset="0"/>
              </a:rPr>
              <a:t>Redis</a:t>
            </a:r>
            <a:r>
              <a:rPr lang="en-US" sz="1175" dirty="0">
                <a:solidFill>
                  <a:srgbClr val="505050"/>
                </a:solidFill>
                <a:latin typeface="Segoe UI Semibold" panose="020B0702040204020203" pitchFamily="34" charset="0"/>
                <a:cs typeface="Segoe UI Semibold" panose="020B0702040204020203" pitchFamily="34" charset="0"/>
              </a:rPr>
              <a:t> Cache</a:t>
            </a:r>
          </a:p>
        </p:txBody>
      </p:sp>
      <p:sp>
        <p:nvSpPr>
          <p:cNvPr id="229" name="TextBox 228">
            <a:extLst>
              <a:ext uri="{FF2B5EF4-FFF2-40B4-BE49-F238E27FC236}">
                <a16:creationId xmlns:a16="http://schemas.microsoft.com/office/drawing/2014/main" id="{4DE5F715-C67E-4D67-AA60-6E7D9EDC33FD}"/>
              </a:ext>
            </a:extLst>
          </p:cNvPr>
          <p:cNvSpPr txBox="1"/>
          <p:nvPr/>
        </p:nvSpPr>
        <p:spPr>
          <a:xfrm>
            <a:off x="7504941" y="1946988"/>
            <a:ext cx="1503168" cy="470626"/>
          </a:xfrm>
          <a:prstGeom prst="rect">
            <a:avLst/>
          </a:prstGeom>
          <a:noFill/>
        </p:spPr>
        <p:txBody>
          <a:bodyPr wrap="square" lIns="143407" tIns="143407" rIns="143407" bIns="143407" rtlCol="0" anchor="b">
            <a:spAutoFit/>
          </a:bodyPr>
          <a:lstStyle/>
          <a:p>
            <a:pPr algn="ctr" defTabSz="914192">
              <a:spcAft>
                <a:spcPts val="588"/>
              </a:spcAft>
              <a:defRPr/>
            </a:pPr>
            <a:r>
              <a:rPr lang="en-US" sz="1175" dirty="0" err="1">
                <a:solidFill>
                  <a:srgbClr val="505050"/>
                </a:solidFill>
                <a:latin typeface="Segoe UI Semibold" panose="020B0702040204020203" pitchFamily="34" charset="0"/>
                <a:cs typeface="Segoe UI Semibold" panose="020B0702040204020203" pitchFamily="34" charset="0"/>
              </a:rPr>
              <a:t>CosmosDB</a:t>
            </a:r>
            <a:endParaRPr lang="en-US" sz="1175" dirty="0">
              <a:solidFill>
                <a:srgbClr val="505050"/>
              </a:solidFill>
              <a:latin typeface="Segoe UI Semibold" panose="020B0702040204020203" pitchFamily="34" charset="0"/>
              <a:cs typeface="Segoe UI Semibold" panose="020B0702040204020203" pitchFamily="34" charset="0"/>
            </a:endParaRPr>
          </a:p>
        </p:txBody>
      </p:sp>
      <p:sp>
        <p:nvSpPr>
          <p:cNvPr id="230" name="TextBox 229">
            <a:extLst>
              <a:ext uri="{FF2B5EF4-FFF2-40B4-BE49-F238E27FC236}">
                <a16:creationId xmlns:a16="http://schemas.microsoft.com/office/drawing/2014/main" id="{3C5EA6E1-07B7-44B7-9BE0-471DDCDE52A3}"/>
              </a:ext>
            </a:extLst>
          </p:cNvPr>
          <p:cNvSpPr txBox="1"/>
          <p:nvPr/>
        </p:nvSpPr>
        <p:spPr>
          <a:xfrm>
            <a:off x="9734624" y="1946988"/>
            <a:ext cx="1503168" cy="470626"/>
          </a:xfrm>
          <a:prstGeom prst="rect">
            <a:avLst/>
          </a:prstGeom>
          <a:noFill/>
        </p:spPr>
        <p:txBody>
          <a:bodyPr wrap="square" lIns="143407" tIns="143407" rIns="143407" bIns="143407" rtlCol="0" anchor="b">
            <a:spAutoFit/>
          </a:bodyPr>
          <a:lstStyle/>
          <a:p>
            <a:pPr algn="ct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And more!</a:t>
            </a:r>
          </a:p>
        </p:txBody>
      </p:sp>
      <p:sp>
        <p:nvSpPr>
          <p:cNvPr id="231" name="TextBox 230">
            <a:extLst>
              <a:ext uri="{FF2B5EF4-FFF2-40B4-BE49-F238E27FC236}">
                <a16:creationId xmlns:a16="http://schemas.microsoft.com/office/drawing/2014/main" id="{78F53416-8A0A-4821-9BF1-2AA6C84AE881}"/>
              </a:ext>
            </a:extLst>
          </p:cNvPr>
          <p:cNvSpPr txBox="1"/>
          <p:nvPr/>
        </p:nvSpPr>
        <p:spPr>
          <a:xfrm>
            <a:off x="4673990" y="3817612"/>
            <a:ext cx="1793928" cy="658640"/>
          </a:xfrm>
          <a:prstGeom prst="rect">
            <a:avLst/>
          </a:prstGeom>
          <a:noFill/>
        </p:spPr>
        <p:txBody>
          <a:bodyPr wrap="square" lIns="143407" tIns="143407" rIns="143407" bIns="143407" rtlCol="0" anchor="ctr">
            <a:spAutoFit/>
          </a:bodyPr>
          <a:lstStyle/>
          <a:p>
            <a:pPr algn="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232" name="Picture 231">
            <a:extLst>
              <a:ext uri="{FF2B5EF4-FFF2-40B4-BE49-F238E27FC236}">
                <a16:creationId xmlns:a16="http://schemas.microsoft.com/office/drawing/2014/main" id="{033803C8-6676-4B6C-B969-25C674FB91C3}"/>
              </a:ext>
            </a:extLst>
          </p:cNvPr>
          <p:cNvPicPr>
            <a:picLocks noChangeAspect="1"/>
          </p:cNvPicPr>
          <p:nvPr/>
        </p:nvPicPr>
        <p:blipFill rotWithShape="1">
          <a:blip r:embed="rId7"/>
          <a:srcRect l="31524" r="31524" b="25591"/>
          <a:stretch/>
        </p:blipFill>
        <p:spPr>
          <a:xfrm>
            <a:off x="5841988" y="5221328"/>
            <a:ext cx="374151" cy="459976"/>
          </a:xfrm>
          <a:prstGeom prst="rect">
            <a:avLst/>
          </a:prstGeom>
        </p:spPr>
      </p:pic>
      <p:pic>
        <p:nvPicPr>
          <p:cNvPr id="233" name="Picture 232">
            <a:extLst>
              <a:ext uri="{FF2B5EF4-FFF2-40B4-BE49-F238E27FC236}">
                <a16:creationId xmlns:a16="http://schemas.microsoft.com/office/drawing/2014/main" id="{3CD0C04E-70B2-4890-8705-5B466EE80EC4}"/>
              </a:ext>
            </a:extLst>
          </p:cNvPr>
          <p:cNvPicPr>
            <a:picLocks noChangeAspect="1"/>
          </p:cNvPicPr>
          <p:nvPr/>
        </p:nvPicPr>
        <p:blipFill rotWithShape="1">
          <a:blip r:embed="rId8"/>
          <a:srcRect t="13129" r="7843"/>
          <a:stretch/>
        </p:blipFill>
        <p:spPr>
          <a:xfrm>
            <a:off x="3572184" y="5239249"/>
            <a:ext cx="449948" cy="424134"/>
          </a:xfrm>
          <a:prstGeom prst="rect">
            <a:avLst/>
          </a:prstGeom>
        </p:spPr>
      </p:pic>
      <p:pic>
        <p:nvPicPr>
          <p:cNvPr id="234" name="Picture 233">
            <a:extLst>
              <a:ext uri="{FF2B5EF4-FFF2-40B4-BE49-F238E27FC236}">
                <a16:creationId xmlns:a16="http://schemas.microsoft.com/office/drawing/2014/main" id="{93A226C5-1156-4790-9B44-DFE299A04D12}"/>
              </a:ext>
            </a:extLst>
          </p:cNvPr>
          <p:cNvPicPr>
            <a:picLocks noChangeAspect="1"/>
          </p:cNvPicPr>
          <p:nvPr/>
        </p:nvPicPr>
        <p:blipFill>
          <a:blip r:embed="rId9"/>
          <a:stretch>
            <a:fillRect/>
          </a:stretch>
        </p:blipFill>
        <p:spPr>
          <a:xfrm>
            <a:off x="8041312" y="5236103"/>
            <a:ext cx="430428" cy="430428"/>
          </a:xfrm>
          <a:prstGeom prst="rect">
            <a:avLst/>
          </a:prstGeom>
        </p:spPr>
      </p:pic>
      <p:pic>
        <p:nvPicPr>
          <p:cNvPr id="235" name="Picture 234">
            <a:extLst>
              <a:ext uri="{FF2B5EF4-FFF2-40B4-BE49-F238E27FC236}">
                <a16:creationId xmlns:a16="http://schemas.microsoft.com/office/drawing/2014/main" id="{E812A65F-1536-40DF-951A-A277EF5D0F8D}"/>
              </a:ext>
            </a:extLst>
          </p:cNvPr>
          <p:cNvPicPr>
            <a:picLocks noChangeAspect="1"/>
          </p:cNvPicPr>
          <p:nvPr/>
        </p:nvPicPr>
        <p:blipFill>
          <a:blip r:embed="rId10"/>
          <a:stretch>
            <a:fillRect/>
          </a:stretch>
        </p:blipFill>
        <p:spPr>
          <a:xfrm>
            <a:off x="10258900" y="5224007"/>
            <a:ext cx="454619" cy="454619"/>
          </a:xfrm>
          <a:prstGeom prst="rect">
            <a:avLst/>
          </a:prstGeom>
        </p:spPr>
      </p:pic>
      <p:pic>
        <p:nvPicPr>
          <p:cNvPr id="236" name="Graphic 235">
            <a:extLst>
              <a:ext uri="{FF2B5EF4-FFF2-40B4-BE49-F238E27FC236}">
                <a16:creationId xmlns:a16="http://schemas.microsoft.com/office/drawing/2014/main" id="{270784E3-FD66-41A3-8738-D3B5F5A13C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14583" y="2643848"/>
            <a:ext cx="381491" cy="397387"/>
          </a:xfrm>
          <a:prstGeom prst="rect">
            <a:avLst/>
          </a:prstGeom>
        </p:spPr>
      </p:pic>
      <p:pic>
        <p:nvPicPr>
          <p:cNvPr id="237" name="Graphic 236">
            <a:extLst>
              <a:ext uri="{FF2B5EF4-FFF2-40B4-BE49-F238E27FC236}">
                <a16:creationId xmlns:a16="http://schemas.microsoft.com/office/drawing/2014/main" id="{F4043615-41CC-4F6E-9EFA-B80BEDD77C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63559" y="2647076"/>
            <a:ext cx="351460" cy="403380"/>
          </a:xfrm>
          <a:prstGeom prst="rect">
            <a:avLst/>
          </a:prstGeom>
        </p:spPr>
      </p:pic>
      <p:pic>
        <p:nvPicPr>
          <p:cNvPr id="238" name="Graphic 237">
            <a:extLst>
              <a:ext uri="{FF2B5EF4-FFF2-40B4-BE49-F238E27FC236}">
                <a16:creationId xmlns:a16="http://schemas.microsoft.com/office/drawing/2014/main" id="{7016ABBC-2BEB-4F5B-9BA5-D588343FB50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39004" y="2687641"/>
            <a:ext cx="435044" cy="309803"/>
          </a:xfrm>
          <a:prstGeom prst="rect">
            <a:avLst/>
          </a:prstGeom>
        </p:spPr>
      </p:pic>
      <p:sp>
        <p:nvSpPr>
          <p:cNvPr id="239" name="Freeform 5">
            <a:extLst>
              <a:ext uri="{FF2B5EF4-FFF2-40B4-BE49-F238E27FC236}">
                <a16:creationId xmlns:a16="http://schemas.microsoft.com/office/drawing/2014/main" id="{BAAF8DC9-6E9A-48A1-8E8D-83F9F9767ABF}"/>
              </a:ext>
            </a:extLst>
          </p:cNvPr>
          <p:cNvSpPr>
            <a:spLocks/>
          </p:cNvSpPr>
          <p:nvPr/>
        </p:nvSpPr>
        <p:spPr bwMode="auto">
          <a:xfrm>
            <a:off x="10274672" y="2710692"/>
            <a:ext cx="423074" cy="263701"/>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pic>
        <p:nvPicPr>
          <p:cNvPr id="240" name="Graphic 239">
            <a:extLst>
              <a:ext uri="{FF2B5EF4-FFF2-40B4-BE49-F238E27FC236}">
                <a16:creationId xmlns:a16="http://schemas.microsoft.com/office/drawing/2014/main" id="{5BD4F36A-4DE4-40EF-850D-494F73E1E54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83238" y="3784866"/>
            <a:ext cx="716892" cy="724129"/>
          </a:xfrm>
          <a:prstGeom prst="rect">
            <a:avLst/>
          </a:prstGeom>
        </p:spPr>
      </p:pic>
    </p:spTree>
    <p:extLst>
      <p:ext uri="{BB962C8B-B14F-4D97-AF65-F5344CB8AC3E}">
        <p14:creationId xmlns:p14="http://schemas.microsoft.com/office/powerpoint/2010/main" val="5944459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35872E-6703-4C87-8037-FFFB01E952A9}"/>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C22EDFE1-D2DE-408F-81E6-6989ECF2A12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56A7E30E-78C7-4B1F-9959-59B3EC19CDF4}"/>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Semibold" panose="020B0702040204020203" pitchFamily="34" charset="0"/>
              </a:rPr>
              <a:t>Azure Container Instances (ACI)</a:t>
            </a:r>
          </a:p>
        </p:txBody>
      </p:sp>
      <p:sp>
        <p:nvSpPr>
          <p:cNvPr id="10" name="Rectangle: Rounded Corners 9">
            <a:extLst>
              <a:ext uri="{FF2B5EF4-FFF2-40B4-BE49-F238E27FC236}">
                <a16:creationId xmlns:a16="http://schemas.microsoft.com/office/drawing/2014/main" id="{DB0E34D5-5FF9-4034-A290-CB3B142B043C}"/>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Semibold" panose="020B0702040204020203" pitchFamily="34" charset="0"/>
              </a:rPr>
              <a:t>Azure Container Registry (ACR)</a:t>
            </a:r>
          </a:p>
        </p:txBody>
      </p:sp>
      <p:sp>
        <p:nvSpPr>
          <p:cNvPr id="12" name="Rectangle: Rounded Corners 11">
            <a:extLst>
              <a:ext uri="{FF2B5EF4-FFF2-40B4-BE49-F238E27FC236}">
                <a16:creationId xmlns:a16="http://schemas.microsoft.com/office/drawing/2014/main" id="{07C9DECB-7922-4FE8-9B6A-D0FBD358D06D}"/>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4"/>
                </a:solidFill>
                <a:latin typeface="Segoe UI Semibold" panose="020B0702040204020203" pitchFamily="34" charset="0"/>
                <a:cs typeface="Segoe UI Semibold" panose="020B0702040204020203" pitchFamily="34" charset="0"/>
              </a:rPr>
              <a:t>Release </a:t>
            </a:r>
            <a:br>
              <a:rPr lang="en-US" sz="1175" dirty="0">
                <a:solidFill>
                  <a:srgbClr val="0078D4"/>
                </a:solidFill>
                <a:latin typeface="Segoe UI Semibold" panose="020B0702040204020203" pitchFamily="34" charset="0"/>
                <a:cs typeface="Segoe UI Semibold" panose="020B0702040204020203" pitchFamily="34" charset="0"/>
              </a:rPr>
            </a:br>
            <a:r>
              <a:rPr lang="en-US" sz="1175" dirty="0">
                <a:solidFill>
                  <a:srgbClr val="0078D4"/>
                </a:solidFill>
                <a:latin typeface="Segoe UI Semibold" panose="020B0702040204020203" pitchFamily="34" charset="0"/>
                <a:cs typeface="Segoe UI Semibold" panose="020B0702040204020203" pitchFamily="34" charset="0"/>
              </a:rPr>
              <a:t>Automation Tools</a:t>
            </a:r>
          </a:p>
        </p:txBody>
      </p:sp>
      <p:grpSp>
        <p:nvGrpSpPr>
          <p:cNvPr id="35" name="Group 34">
            <a:extLst>
              <a:ext uri="{FF2B5EF4-FFF2-40B4-BE49-F238E27FC236}">
                <a16:creationId xmlns:a16="http://schemas.microsoft.com/office/drawing/2014/main" id="{C9D0A95C-8937-478D-AE06-A63988DAFFC1}"/>
              </a:ext>
            </a:extLst>
          </p:cNvPr>
          <p:cNvGrpSpPr/>
          <p:nvPr/>
        </p:nvGrpSpPr>
        <p:grpSpPr>
          <a:xfrm>
            <a:off x="719745" y="1649706"/>
            <a:ext cx="573081" cy="508297"/>
            <a:chOff x="2878931" y="2940843"/>
            <a:chExt cx="1095375" cy="971550"/>
          </a:xfrm>
        </p:grpSpPr>
        <p:sp>
          <p:nvSpPr>
            <p:cNvPr id="36" name="Freeform: Shape 35">
              <a:extLst>
                <a:ext uri="{FF2B5EF4-FFF2-40B4-BE49-F238E27FC236}">
                  <a16:creationId xmlns:a16="http://schemas.microsoft.com/office/drawing/2014/main" id="{7266B374-F34F-495B-8C0B-4B207ED552F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37" name="Freeform: Shape 36">
              <a:extLst>
                <a:ext uri="{FF2B5EF4-FFF2-40B4-BE49-F238E27FC236}">
                  <a16:creationId xmlns:a16="http://schemas.microsoft.com/office/drawing/2014/main" id="{7CB7BD08-DB32-452A-B92F-67E9FAAEA71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sz="1765"/>
            </a:p>
          </p:txBody>
        </p:sp>
        <p:sp>
          <p:nvSpPr>
            <p:cNvPr id="38" name="Freeform: Shape 37">
              <a:extLst>
                <a:ext uri="{FF2B5EF4-FFF2-40B4-BE49-F238E27FC236}">
                  <a16:creationId xmlns:a16="http://schemas.microsoft.com/office/drawing/2014/main" id="{9BC4AF7B-9118-489A-83EA-03A4DC55A11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39" name="Freeform: Shape 38">
              <a:extLst>
                <a:ext uri="{FF2B5EF4-FFF2-40B4-BE49-F238E27FC236}">
                  <a16:creationId xmlns:a16="http://schemas.microsoft.com/office/drawing/2014/main" id="{CCF90A68-10CF-4356-A07A-7B85D75CEA3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sz="1765"/>
            </a:p>
          </p:txBody>
        </p:sp>
        <p:sp>
          <p:nvSpPr>
            <p:cNvPr id="40" name="Freeform: Shape 39">
              <a:extLst>
                <a:ext uri="{FF2B5EF4-FFF2-40B4-BE49-F238E27FC236}">
                  <a16:creationId xmlns:a16="http://schemas.microsoft.com/office/drawing/2014/main" id="{C26EE08A-9CCC-4D69-852A-2FE45686B79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41" name="Freeform: Shape 40">
              <a:extLst>
                <a:ext uri="{FF2B5EF4-FFF2-40B4-BE49-F238E27FC236}">
                  <a16:creationId xmlns:a16="http://schemas.microsoft.com/office/drawing/2014/main" id="{16FE364F-3A83-46A4-AC2B-9E51C84CB9C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42" name="Freeform: Shape 41">
              <a:extLst>
                <a:ext uri="{FF2B5EF4-FFF2-40B4-BE49-F238E27FC236}">
                  <a16:creationId xmlns:a16="http://schemas.microsoft.com/office/drawing/2014/main" id="{853AD709-89AE-48BB-BB47-362869E5482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grpSp>
      <p:grpSp>
        <p:nvGrpSpPr>
          <p:cNvPr id="43" name="Group 42">
            <a:extLst>
              <a:ext uri="{FF2B5EF4-FFF2-40B4-BE49-F238E27FC236}">
                <a16:creationId xmlns:a16="http://schemas.microsoft.com/office/drawing/2014/main" id="{8FFA64CE-40FD-4555-A240-0900976A5987}"/>
              </a:ext>
            </a:extLst>
          </p:cNvPr>
          <p:cNvGrpSpPr/>
          <p:nvPr/>
        </p:nvGrpSpPr>
        <p:grpSpPr>
          <a:xfrm>
            <a:off x="751502" y="5448890"/>
            <a:ext cx="610183" cy="540674"/>
            <a:chOff x="4360069" y="2943701"/>
            <a:chExt cx="1095375" cy="970597"/>
          </a:xfrm>
        </p:grpSpPr>
        <p:sp>
          <p:nvSpPr>
            <p:cNvPr id="44" name="Freeform: Shape 43">
              <a:extLst>
                <a:ext uri="{FF2B5EF4-FFF2-40B4-BE49-F238E27FC236}">
                  <a16:creationId xmlns:a16="http://schemas.microsoft.com/office/drawing/2014/main" id="{BE037BA6-CFF1-4BB5-A9FF-BF931F5DCB4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45" name="Freeform: Shape 44">
              <a:extLst>
                <a:ext uri="{FF2B5EF4-FFF2-40B4-BE49-F238E27FC236}">
                  <a16:creationId xmlns:a16="http://schemas.microsoft.com/office/drawing/2014/main" id="{E0AEC464-BC3E-43B0-B503-1BF9C9091DA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sz="1765"/>
            </a:p>
          </p:txBody>
        </p:sp>
        <p:sp>
          <p:nvSpPr>
            <p:cNvPr id="46" name="Freeform: Shape 45">
              <a:extLst>
                <a:ext uri="{FF2B5EF4-FFF2-40B4-BE49-F238E27FC236}">
                  <a16:creationId xmlns:a16="http://schemas.microsoft.com/office/drawing/2014/main" id="{2928CEE0-E711-40BF-9D66-FF197E0762A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47" name="Freeform: Shape 46">
              <a:extLst>
                <a:ext uri="{FF2B5EF4-FFF2-40B4-BE49-F238E27FC236}">
                  <a16:creationId xmlns:a16="http://schemas.microsoft.com/office/drawing/2014/main" id="{A5E9AF7B-819E-4FFD-82DA-0D150636A94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sz="1765"/>
            </a:p>
          </p:txBody>
        </p:sp>
        <p:sp>
          <p:nvSpPr>
            <p:cNvPr id="48" name="Freeform: Shape 47">
              <a:extLst>
                <a:ext uri="{FF2B5EF4-FFF2-40B4-BE49-F238E27FC236}">
                  <a16:creationId xmlns:a16="http://schemas.microsoft.com/office/drawing/2014/main" id="{A2F6F2BA-05DB-4005-B346-FC125230C82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sz="1765"/>
            </a:p>
          </p:txBody>
        </p:sp>
        <p:sp>
          <p:nvSpPr>
            <p:cNvPr id="49" name="Freeform: Shape 48">
              <a:extLst>
                <a:ext uri="{FF2B5EF4-FFF2-40B4-BE49-F238E27FC236}">
                  <a16:creationId xmlns:a16="http://schemas.microsoft.com/office/drawing/2014/main" id="{8FE83116-4C39-4376-89A0-0D5BAECBD42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sz="1765"/>
            </a:p>
          </p:txBody>
        </p:sp>
      </p:grpSp>
      <p:grpSp>
        <p:nvGrpSpPr>
          <p:cNvPr id="50" name="Group 49">
            <a:extLst>
              <a:ext uri="{FF2B5EF4-FFF2-40B4-BE49-F238E27FC236}">
                <a16:creationId xmlns:a16="http://schemas.microsoft.com/office/drawing/2014/main" id="{BA88E9DE-B37C-4F6A-A238-E03A63F1349A}"/>
              </a:ext>
            </a:extLst>
          </p:cNvPr>
          <p:cNvGrpSpPr/>
          <p:nvPr/>
        </p:nvGrpSpPr>
        <p:grpSpPr>
          <a:xfrm>
            <a:off x="690016" y="2921235"/>
            <a:ext cx="647285" cy="512999"/>
            <a:chOff x="3517678" y="3062050"/>
            <a:chExt cx="1225868" cy="971550"/>
          </a:xfrm>
        </p:grpSpPr>
        <p:sp>
          <p:nvSpPr>
            <p:cNvPr id="51" name="Freeform: Shape 50">
              <a:extLst>
                <a:ext uri="{FF2B5EF4-FFF2-40B4-BE49-F238E27FC236}">
                  <a16:creationId xmlns:a16="http://schemas.microsoft.com/office/drawing/2014/main" id="{0F760601-A8F0-4F7D-8EE1-62ADDD84FF7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52" name="Freeform: Shape 51">
              <a:extLst>
                <a:ext uri="{FF2B5EF4-FFF2-40B4-BE49-F238E27FC236}">
                  <a16:creationId xmlns:a16="http://schemas.microsoft.com/office/drawing/2014/main" id="{D540CCFC-2F45-46E4-8CB7-40BCEFBC1107}"/>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53" name="Freeform: Shape 52">
              <a:extLst>
                <a:ext uri="{FF2B5EF4-FFF2-40B4-BE49-F238E27FC236}">
                  <a16:creationId xmlns:a16="http://schemas.microsoft.com/office/drawing/2014/main" id="{3E4F34F5-326C-44CC-8C45-E569838CBA7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54" name="Freeform: Shape 53">
              <a:extLst>
                <a:ext uri="{FF2B5EF4-FFF2-40B4-BE49-F238E27FC236}">
                  <a16:creationId xmlns:a16="http://schemas.microsoft.com/office/drawing/2014/main" id="{6C93FD0D-7603-4D7E-8F23-820773AD996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55" name="Freeform: Shape 54">
              <a:extLst>
                <a:ext uri="{FF2B5EF4-FFF2-40B4-BE49-F238E27FC236}">
                  <a16:creationId xmlns:a16="http://schemas.microsoft.com/office/drawing/2014/main" id="{AFC88F15-10C6-4ED9-9420-B89ED881C73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56" name="Freeform: Shape 55">
              <a:extLst>
                <a:ext uri="{FF2B5EF4-FFF2-40B4-BE49-F238E27FC236}">
                  <a16:creationId xmlns:a16="http://schemas.microsoft.com/office/drawing/2014/main" id="{89CEB874-A40F-472A-8B01-F5F16B95F5F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57" name="Freeform: Shape 56">
              <a:extLst>
                <a:ext uri="{FF2B5EF4-FFF2-40B4-BE49-F238E27FC236}">
                  <a16:creationId xmlns:a16="http://schemas.microsoft.com/office/drawing/2014/main" id="{FDA6FEDF-79AA-4BD4-9130-D24FB3BCBBB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58" name="Freeform: Shape 57">
              <a:extLst>
                <a:ext uri="{FF2B5EF4-FFF2-40B4-BE49-F238E27FC236}">
                  <a16:creationId xmlns:a16="http://schemas.microsoft.com/office/drawing/2014/main" id="{1CDA61CF-28BC-4ACB-9949-11272F4DC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59" name="Freeform: Shape 58">
              <a:extLst>
                <a:ext uri="{FF2B5EF4-FFF2-40B4-BE49-F238E27FC236}">
                  <a16:creationId xmlns:a16="http://schemas.microsoft.com/office/drawing/2014/main" id="{A2B3E005-2E7E-4079-9F32-BB43E6DFF54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60" name="Freeform: Shape 59">
              <a:extLst>
                <a:ext uri="{FF2B5EF4-FFF2-40B4-BE49-F238E27FC236}">
                  <a16:creationId xmlns:a16="http://schemas.microsoft.com/office/drawing/2014/main" id="{59613A00-677D-4DD9-BFBC-8E55113170B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61" name="Freeform: Shape 60">
              <a:extLst>
                <a:ext uri="{FF2B5EF4-FFF2-40B4-BE49-F238E27FC236}">
                  <a16:creationId xmlns:a16="http://schemas.microsoft.com/office/drawing/2014/main" id="{9B8DFBB6-FD06-487A-AE0C-F3A90306A95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62" name="Freeform: Shape 61">
              <a:extLst>
                <a:ext uri="{FF2B5EF4-FFF2-40B4-BE49-F238E27FC236}">
                  <a16:creationId xmlns:a16="http://schemas.microsoft.com/office/drawing/2014/main" id="{4C7B8B81-203D-4644-AB40-B88C5A56BE6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63" name="Freeform: Shape 62">
              <a:extLst>
                <a:ext uri="{FF2B5EF4-FFF2-40B4-BE49-F238E27FC236}">
                  <a16:creationId xmlns:a16="http://schemas.microsoft.com/office/drawing/2014/main" id="{0B0006BF-4FDF-4578-84D0-4CB98C3910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pic>
        <p:nvPicPr>
          <p:cNvPr id="64" name="Graphic 63">
            <a:extLst>
              <a:ext uri="{FF2B5EF4-FFF2-40B4-BE49-F238E27FC236}">
                <a16:creationId xmlns:a16="http://schemas.microsoft.com/office/drawing/2014/main" id="{A66221A0-71D6-4723-BAB3-7952A7AD038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sp>
        <p:nvSpPr>
          <p:cNvPr id="72" name="Title 71">
            <a:extLst>
              <a:ext uri="{FF2B5EF4-FFF2-40B4-BE49-F238E27FC236}">
                <a16:creationId xmlns:a16="http://schemas.microsoft.com/office/drawing/2014/main" id="{F0E80869-344B-480E-9AA9-45589919DADB}"/>
              </a:ext>
            </a:extLst>
          </p:cNvPr>
          <p:cNvSpPr>
            <a:spLocks noGrp="1"/>
          </p:cNvSpPr>
          <p:nvPr>
            <p:ph type="title"/>
          </p:nvPr>
        </p:nvSpPr>
        <p:spPr>
          <a:xfrm>
            <a:off x="2612708" y="182436"/>
            <a:ext cx="8712889" cy="899665"/>
          </a:xfrm>
        </p:spPr>
        <p:txBody>
          <a:bodyPr/>
          <a:lstStyle/>
          <a:p>
            <a:r>
              <a:rPr lang="en-US" dirty="0"/>
              <a:t>DevOps Practices Arrive</a:t>
            </a:r>
          </a:p>
        </p:txBody>
      </p:sp>
      <p:sp>
        <p:nvSpPr>
          <p:cNvPr id="128" name="Text Placeholder 1">
            <a:extLst>
              <a:ext uri="{FF2B5EF4-FFF2-40B4-BE49-F238E27FC236}">
                <a16:creationId xmlns:a16="http://schemas.microsoft.com/office/drawing/2014/main" id="{DB26C9F5-DA3F-422C-94D6-CAD36E4E33B5}"/>
              </a:ext>
            </a:extLst>
          </p:cNvPr>
          <p:cNvSpPr>
            <a:spLocks noGrp="1"/>
          </p:cNvSpPr>
          <p:nvPr>
            <p:ph type="body" sz="quarter" idx="10"/>
          </p:nvPr>
        </p:nvSpPr>
        <p:spPr>
          <a:xfrm>
            <a:off x="6022327" y="3387186"/>
            <a:ext cx="2220808" cy="1158629"/>
          </a:xfrm>
        </p:spPr>
        <p:txBody>
          <a:bodyPr anchor="ctr" anchorCtr="0"/>
          <a:lstStyle/>
          <a:p>
            <a:pPr algn="ctr"/>
            <a:r>
              <a:rPr lang="en-US" dirty="0"/>
              <a:t>DevOps+ Continuous </a:t>
            </a:r>
            <a:r>
              <a:rPr lang="en-US"/>
              <a:t>Delivery Cycle</a:t>
            </a:r>
            <a:endParaRPr lang="en-US" dirty="0"/>
          </a:p>
        </p:txBody>
      </p:sp>
      <p:sp>
        <p:nvSpPr>
          <p:cNvPr id="77" name="Rectangle 76">
            <a:hlinkClick r:id="rId5" action="ppaction://hlinksldjump"/>
            <a:extLst>
              <a:ext uri="{FF2B5EF4-FFF2-40B4-BE49-F238E27FC236}">
                <a16:creationId xmlns:a16="http://schemas.microsoft.com/office/drawing/2014/main" id="{95F427FE-39E6-4B55-BD80-C33F6A2DE887}"/>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hlinkClick r:id="" action="ppaction://noaction"/>
            <a:extLst>
              <a:ext uri="{FF2B5EF4-FFF2-40B4-BE49-F238E27FC236}">
                <a16:creationId xmlns:a16="http://schemas.microsoft.com/office/drawing/2014/main" id="{9B53ADF6-38F5-4F65-A703-41265B4C895C}"/>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 action="ppaction://noaction"/>
            <a:extLst>
              <a:ext uri="{FF2B5EF4-FFF2-40B4-BE49-F238E27FC236}">
                <a16:creationId xmlns:a16="http://schemas.microsoft.com/office/drawing/2014/main" id="{6A5FE51A-ACE0-4405-B65A-27F1E0F2A735}"/>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hlinkClick r:id="rId6" action="ppaction://hlinksldjump"/>
            <a:extLst>
              <a:ext uri="{FF2B5EF4-FFF2-40B4-BE49-F238E27FC236}">
                <a16:creationId xmlns:a16="http://schemas.microsoft.com/office/drawing/2014/main" id="{E5D55763-737B-4974-94F3-314FA6E0B5D7}"/>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48BDEBA1-3B2C-4405-915A-47589EAE37FC}"/>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latin typeface="Segoe UI" panose="020B0502040204020203" pitchFamily="34" charset="0"/>
                <a:cs typeface="Segoe UI" panose="020B0502040204020203" pitchFamily="34" charset="0"/>
              </a:rPr>
              <a:t>ACS Engine</a:t>
            </a:r>
          </a:p>
        </p:txBody>
      </p:sp>
      <p:grpSp>
        <p:nvGrpSpPr>
          <p:cNvPr id="71" name="Group 70">
            <a:extLst>
              <a:ext uri="{FF2B5EF4-FFF2-40B4-BE49-F238E27FC236}">
                <a16:creationId xmlns:a16="http://schemas.microsoft.com/office/drawing/2014/main" id="{E72E7AAE-4B13-4992-885A-04E654765207}"/>
              </a:ext>
            </a:extLst>
          </p:cNvPr>
          <p:cNvGrpSpPr/>
          <p:nvPr/>
        </p:nvGrpSpPr>
        <p:grpSpPr>
          <a:xfrm>
            <a:off x="772595" y="515342"/>
            <a:ext cx="547901" cy="528830"/>
            <a:chOff x="2368476" y="589018"/>
            <a:chExt cx="1012508" cy="977265"/>
          </a:xfrm>
        </p:grpSpPr>
        <p:sp>
          <p:nvSpPr>
            <p:cNvPr id="73" name="Freeform: Shape 72">
              <a:extLst>
                <a:ext uri="{FF2B5EF4-FFF2-40B4-BE49-F238E27FC236}">
                  <a16:creationId xmlns:a16="http://schemas.microsoft.com/office/drawing/2014/main" id="{46ACB290-EF41-4BAA-96DB-22D44CA7092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74" name="Freeform: Shape 73">
              <a:extLst>
                <a:ext uri="{FF2B5EF4-FFF2-40B4-BE49-F238E27FC236}">
                  <a16:creationId xmlns:a16="http://schemas.microsoft.com/office/drawing/2014/main" id="{68D87E3D-351F-48CE-AF04-03F2B9136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75" name="Freeform: Shape 74">
              <a:extLst>
                <a:ext uri="{FF2B5EF4-FFF2-40B4-BE49-F238E27FC236}">
                  <a16:creationId xmlns:a16="http://schemas.microsoft.com/office/drawing/2014/main" id="{A4650DA9-8E6B-4D40-995B-0238202EF6D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81" name="Freeform: Shape 80">
              <a:extLst>
                <a:ext uri="{FF2B5EF4-FFF2-40B4-BE49-F238E27FC236}">
                  <a16:creationId xmlns:a16="http://schemas.microsoft.com/office/drawing/2014/main" id="{0515E721-9AA8-45D1-884C-69E509CD5B0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82" name="Freeform: Shape 81">
              <a:extLst>
                <a:ext uri="{FF2B5EF4-FFF2-40B4-BE49-F238E27FC236}">
                  <a16:creationId xmlns:a16="http://schemas.microsoft.com/office/drawing/2014/main" id="{4FF835EB-A52E-4B43-8FBB-B721DEE1264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83" name="Freeform: Shape 82">
              <a:extLst>
                <a:ext uri="{FF2B5EF4-FFF2-40B4-BE49-F238E27FC236}">
                  <a16:creationId xmlns:a16="http://schemas.microsoft.com/office/drawing/2014/main" id="{D4845E6A-CF5A-4BD3-8FD1-0479EAB7B5B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84" name="Freeform: Shape 83">
              <a:extLst>
                <a:ext uri="{FF2B5EF4-FFF2-40B4-BE49-F238E27FC236}">
                  <a16:creationId xmlns:a16="http://schemas.microsoft.com/office/drawing/2014/main" id="{D3EEE5B4-BF14-4AED-8CB8-22C38042CD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85" name="Freeform: Shape 84">
              <a:extLst>
                <a:ext uri="{FF2B5EF4-FFF2-40B4-BE49-F238E27FC236}">
                  <a16:creationId xmlns:a16="http://schemas.microsoft.com/office/drawing/2014/main" id="{C13FCA94-D411-499B-BB53-6817822B506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86" name="Freeform: Shape 85">
              <a:extLst>
                <a:ext uri="{FF2B5EF4-FFF2-40B4-BE49-F238E27FC236}">
                  <a16:creationId xmlns:a16="http://schemas.microsoft.com/office/drawing/2014/main" id="{AFDBA0A1-2EB2-4E79-863F-81453FFD51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87" name="Freeform: Shape 86">
              <a:extLst>
                <a:ext uri="{FF2B5EF4-FFF2-40B4-BE49-F238E27FC236}">
                  <a16:creationId xmlns:a16="http://schemas.microsoft.com/office/drawing/2014/main" id="{C17375DD-FE1E-47D9-A2EC-5CFB38A915C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88" name="Freeform: Shape 87">
              <a:extLst>
                <a:ext uri="{FF2B5EF4-FFF2-40B4-BE49-F238E27FC236}">
                  <a16:creationId xmlns:a16="http://schemas.microsoft.com/office/drawing/2014/main" id="{FDF04390-C057-4B13-978B-21890A82DA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89" name="Freeform: Shape 88">
              <a:extLst>
                <a:ext uri="{FF2B5EF4-FFF2-40B4-BE49-F238E27FC236}">
                  <a16:creationId xmlns:a16="http://schemas.microsoft.com/office/drawing/2014/main" id="{4BE90DDE-22A1-45B3-9B75-6A5CD83D1C51}"/>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90" name="Freeform: Shape 89">
              <a:extLst>
                <a:ext uri="{FF2B5EF4-FFF2-40B4-BE49-F238E27FC236}">
                  <a16:creationId xmlns:a16="http://schemas.microsoft.com/office/drawing/2014/main" id="{BB678D04-967A-40CA-B318-AA0B95C6713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91" name="Freeform: Shape 90">
              <a:extLst>
                <a:ext uri="{FF2B5EF4-FFF2-40B4-BE49-F238E27FC236}">
                  <a16:creationId xmlns:a16="http://schemas.microsoft.com/office/drawing/2014/main" id="{3258E1FD-B667-47F0-BEA8-83D52A882F5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92" name="Freeform: Shape 91">
              <a:extLst>
                <a:ext uri="{FF2B5EF4-FFF2-40B4-BE49-F238E27FC236}">
                  <a16:creationId xmlns:a16="http://schemas.microsoft.com/office/drawing/2014/main" id="{3FE17D27-5527-4F39-BBB5-B9D8A6115A1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93" name="Freeform: Shape 92">
              <a:extLst>
                <a:ext uri="{FF2B5EF4-FFF2-40B4-BE49-F238E27FC236}">
                  <a16:creationId xmlns:a16="http://schemas.microsoft.com/office/drawing/2014/main" id="{6DE27340-FAF9-4066-BE1B-5B8B13A91BB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94" name="Freeform: Shape 93">
              <a:extLst>
                <a:ext uri="{FF2B5EF4-FFF2-40B4-BE49-F238E27FC236}">
                  <a16:creationId xmlns:a16="http://schemas.microsoft.com/office/drawing/2014/main" id="{B40ADAC5-D279-4C05-B985-790D9ED2417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95" name="Freeform: Shape 94">
              <a:extLst>
                <a:ext uri="{FF2B5EF4-FFF2-40B4-BE49-F238E27FC236}">
                  <a16:creationId xmlns:a16="http://schemas.microsoft.com/office/drawing/2014/main" id="{19294A44-81D3-4627-A802-6303474AAC8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96" name="Freeform: Shape 95">
              <a:extLst>
                <a:ext uri="{FF2B5EF4-FFF2-40B4-BE49-F238E27FC236}">
                  <a16:creationId xmlns:a16="http://schemas.microsoft.com/office/drawing/2014/main" id="{83A010AE-8012-45B6-B9E9-9D600716718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sz="1765"/>
            </a:p>
          </p:txBody>
        </p:sp>
        <p:sp>
          <p:nvSpPr>
            <p:cNvPr id="97" name="Freeform: Shape 96">
              <a:extLst>
                <a:ext uri="{FF2B5EF4-FFF2-40B4-BE49-F238E27FC236}">
                  <a16:creationId xmlns:a16="http://schemas.microsoft.com/office/drawing/2014/main" id="{D8F2E304-602D-416D-856D-3ABC75A7998C}"/>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98" name="Freeform: Shape 97">
              <a:extLst>
                <a:ext uri="{FF2B5EF4-FFF2-40B4-BE49-F238E27FC236}">
                  <a16:creationId xmlns:a16="http://schemas.microsoft.com/office/drawing/2014/main" id="{DBE154FB-03EA-401F-8AC9-2AAE35D6474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grpSp>
      <p:sp>
        <p:nvSpPr>
          <p:cNvPr id="99" name="Rectangle 98">
            <a:hlinkClick r:id="rId6" action="ppaction://hlinksldjump"/>
            <a:extLst>
              <a:ext uri="{FF2B5EF4-FFF2-40B4-BE49-F238E27FC236}">
                <a16:creationId xmlns:a16="http://schemas.microsoft.com/office/drawing/2014/main" id="{2CCC0A13-B97D-4E3F-B3F2-BD61234C0F4D}"/>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panose="020B0502040204020203" pitchFamily="34" charset="0"/>
              </a:rPr>
              <a:t>Open Service Broker </a:t>
            </a:r>
            <a:br>
              <a:rPr lang="en-US" sz="1175" dirty="0">
                <a:solidFill>
                  <a:schemeClr val="tx1"/>
                </a:solidFill>
                <a:cs typeface="Segoe UI" panose="020B0502040204020203" pitchFamily="34" charset="0"/>
              </a:rPr>
            </a:br>
            <a:r>
              <a:rPr lang="en-US" sz="1175" dirty="0">
                <a:solidFill>
                  <a:schemeClr val="tx1"/>
                </a:solidFill>
                <a:cs typeface="Segoe UI" panose="020B0502040204020203" pitchFamily="34" charset="0"/>
              </a:rPr>
              <a:t>for Azure (OSBA)</a:t>
            </a:r>
          </a:p>
        </p:txBody>
      </p:sp>
      <p:sp>
        <p:nvSpPr>
          <p:cNvPr id="78" name="Rectangle: Rounded Corners 143">
            <a:extLst>
              <a:ext uri="{FF2B5EF4-FFF2-40B4-BE49-F238E27FC236}">
                <a16:creationId xmlns:a16="http://schemas.microsoft.com/office/drawing/2014/main" id="{8C0AA978-AC52-4924-A9D5-E05A29228724}"/>
              </a:ext>
            </a:extLst>
          </p:cNvPr>
          <p:cNvSpPr/>
          <p:nvPr/>
        </p:nvSpPr>
        <p:spPr bwMode="auto">
          <a:xfrm>
            <a:off x="3224792" y="200971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01" name="Rectangle: Rounded Corners 143">
            <a:extLst>
              <a:ext uri="{FF2B5EF4-FFF2-40B4-BE49-F238E27FC236}">
                <a16:creationId xmlns:a16="http://schemas.microsoft.com/office/drawing/2014/main" id="{A7C56499-46C9-40A8-91D5-0B68CB1174E5}"/>
              </a:ext>
            </a:extLst>
          </p:cNvPr>
          <p:cNvSpPr/>
          <p:nvPr/>
        </p:nvSpPr>
        <p:spPr bwMode="auto">
          <a:xfrm>
            <a:off x="3224792" y="335054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02" name="Rectangle: Rounded Corners 143">
            <a:extLst>
              <a:ext uri="{FF2B5EF4-FFF2-40B4-BE49-F238E27FC236}">
                <a16:creationId xmlns:a16="http://schemas.microsoft.com/office/drawing/2014/main" id="{1B7DFE2B-B66E-424A-91F7-78F938B3B7BA}"/>
              </a:ext>
            </a:extLst>
          </p:cNvPr>
          <p:cNvSpPr/>
          <p:nvPr/>
        </p:nvSpPr>
        <p:spPr bwMode="auto">
          <a:xfrm>
            <a:off x="3224792" y="466759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03" name="Rectangle: Rounded Corners 143">
            <a:extLst>
              <a:ext uri="{FF2B5EF4-FFF2-40B4-BE49-F238E27FC236}">
                <a16:creationId xmlns:a16="http://schemas.microsoft.com/office/drawing/2014/main" id="{7E10FBB8-B705-4580-8628-F1675E449B9D}"/>
              </a:ext>
            </a:extLst>
          </p:cNvPr>
          <p:cNvSpPr/>
          <p:nvPr/>
        </p:nvSpPr>
        <p:spPr bwMode="auto">
          <a:xfrm>
            <a:off x="8483643" y="1987128"/>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04" name="Rectangle: Rounded Corners 143">
            <a:extLst>
              <a:ext uri="{FF2B5EF4-FFF2-40B4-BE49-F238E27FC236}">
                <a16:creationId xmlns:a16="http://schemas.microsoft.com/office/drawing/2014/main" id="{341C99BB-46B0-41EB-BABC-EEFE909AE7C5}"/>
              </a:ext>
            </a:extLst>
          </p:cNvPr>
          <p:cNvSpPr/>
          <p:nvPr/>
        </p:nvSpPr>
        <p:spPr bwMode="auto">
          <a:xfrm>
            <a:off x="8483643" y="335054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itchFamily="34" charset="0"/>
              </a:rPr>
              <a:t>  </a:t>
            </a:r>
          </a:p>
        </p:txBody>
      </p:sp>
      <p:sp>
        <p:nvSpPr>
          <p:cNvPr id="105" name="Rectangle: Rounded Corners 143">
            <a:extLst>
              <a:ext uri="{FF2B5EF4-FFF2-40B4-BE49-F238E27FC236}">
                <a16:creationId xmlns:a16="http://schemas.microsoft.com/office/drawing/2014/main" id="{B8D98E36-7958-4392-BC6A-9CFEA684DCE0}"/>
              </a:ext>
            </a:extLst>
          </p:cNvPr>
          <p:cNvSpPr/>
          <p:nvPr/>
        </p:nvSpPr>
        <p:spPr bwMode="auto">
          <a:xfrm>
            <a:off x="8483643" y="466759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106" name="Rectangle: Rounded Corners 143">
            <a:extLst>
              <a:ext uri="{FF2B5EF4-FFF2-40B4-BE49-F238E27FC236}">
                <a16:creationId xmlns:a16="http://schemas.microsoft.com/office/drawing/2014/main" id="{F7453967-13CB-4C0C-97A3-A5423642E21E}"/>
              </a:ext>
            </a:extLst>
          </p:cNvPr>
          <p:cNvSpPr/>
          <p:nvPr/>
        </p:nvSpPr>
        <p:spPr bwMode="auto">
          <a:xfrm>
            <a:off x="5780430" y="5692433"/>
            <a:ext cx="2557028" cy="7702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pic>
        <p:nvPicPr>
          <p:cNvPr id="107" name="Picture 106">
            <a:extLst>
              <a:ext uri="{FF2B5EF4-FFF2-40B4-BE49-F238E27FC236}">
                <a16:creationId xmlns:a16="http://schemas.microsoft.com/office/drawing/2014/main" id="{ED9D4148-55D9-46DA-B06E-7FCE5E11F61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13037" y="4916627"/>
            <a:ext cx="651704" cy="272140"/>
          </a:xfrm>
          <a:prstGeom prst="rect">
            <a:avLst/>
          </a:prstGeom>
        </p:spPr>
      </p:pic>
      <p:pic>
        <p:nvPicPr>
          <p:cNvPr id="108" name="Picture 107">
            <a:extLst>
              <a:ext uri="{FF2B5EF4-FFF2-40B4-BE49-F238E27FC236}">
                <a16:creationId xmlns:a16="http://schemas.microsoft.com/office/drawing/2014/main" id="{F9DAB5FB-D529-47A1-AD91-CEAD5EB8833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69670" y="5819087"/>
            <a:ext cx="837059" cy="269206"/>
          </a:xfrm>
          <a:prstGeom prst="rect">
            <a:avLst/>
          </a:prstGeom>
        </p:spPr>
      </p:pic>
      <p:pic>
        <p:nvPicPr>
          <p:cNvPr id="109" name="Picture 108">
            <a:extLst>
              <a:ext uri="{FF2B5EF4-FFF2-40B4-BE49-F238E27FC236}">
                <a16:creationId xmlns:a16="http://schemas.microsoft.com/office/drawing/2014/main" id="{783E3B30-E31B-49FC-B624-C15E0EA7EA7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41337" y="6058457"/>
            <a:ext cx="786204" cy="251988"/>
          </a:xfrm>
          <a:prstGeom prst="rect">
            <a:avLst/>
          </a:prstGeom>
        </p:spPr>
      </p:pic>
      <p:pic>
        <p:nvPicPr>
          <p:cNvPr id="110" name="Picture 109">
            <a:extLst>
              <a:ext uri="{FF2B5EF4-FFF2-40B4-BE49-F238E27FC236}">
                <a16:creationId xmlns:a16="http://schemas.microsoft.com/office/drawing/2014/main" id="{3FC4B2E6-4074-46A1-AA83-8018A662281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091559" y="4821554"/>
            <a:ext cx="837059" cy="269206"/>
          </a:xfrm>
          <a:prstGeom prst="rect">
            <a:avLst/>
          </a:prstGeom>
        </p:spPr>
      </p:pic>
      <p:pic>
        <p:nvPicPr>
          <p:cNvPr id="111" name="Picture 110">
            <a:extLst>
              <a:ext uri="{FF2B5EF4-FFF2-40B4-BE49-F238E27FC236}">
                <a16:creationId xmlns:a16="http://schemas.microsoft.com/office/drawing/2014/main" id="{038B720F-F5ED-43EA-86CC-F9A98A0E4C8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76513" y="5901529"/>
            <a:ext cx="341013" cy="352013"/>
          </a:xfrm>
          <a:prstGeom prst="rect">
            <a:avLst/>
          </a:prstGeom>
        </p:spPr>
      </p:pic>
      <p:pic>
        <p:nvPicPr>
          <p:cNvPr id="112" name="Picture 111">
            <a:extLst>
              <a:ext uri="{FF2B5EF4-FFF2-40B4-BE49-F238E27FC236}">
                <a16:creationId xmlns:a16="http://schemas.microsoft.com/office/drawing/2014/main" id="{A48AEA52-9F2F-4085-A2B9-60DE3FEE920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910858" y="5108908"/>
            <a:ext cx="1017761" cy="170983"/>
          </a:xfrm>
          <a:prstGeom prst="rect">
            <a:avLst/>
          </a:prstGeom>
        </p:spPr>
      </p:pic>
      <p:cxnSp>
        <p:nvCxnSpPr>
          <p:cNvPr id="115" name="Straight Arrow Connector 114">
            <a:extLst>
              <a:ext uri="{FF2B5EF4-FFF2-40B4-BE49-F238E27FC236}">
                <a16:creationId xmlns:a16="http://schemas.microsoft.com/office/drawing/2014/main" id="{04B22E78-140D-40B4-9EAF-DB0131048247}"/>
              </a:ext>
            </a:extLst>
          </p:cNvPr>
          <p:cNvCxnSpPr>
            <a:cxnSpLocks/>
            <a:endCxn id="101" idx="0"/>
          </p:cNvCxnSpPr>
          <p:nvPr/>
        </p:nvCxnSpPr>
        <p:spPr>
          <a:xfrm>
            <a:off x="4503305" y="2790669"/>
            <a:ext cx="1" cy="559873"/>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5BA6589C-CDC1-4366-86CB-E3C727102487}"/>
              </a:ext>
            </a:extLst>
          </p:cNvPr>
          <p:cNvSpPr txBox="1"/>
          <p:nvPr/>
        </p:nvSpPr>
        <p:spPr>
          <a:xfrm>
            <a:off x="5202079" y="2287153"/>
            <a:ext cx="487724" cy="241381"/>
          </a:xfrm>
          <a:prstGeom prst="rect">
            <a:avLst/>
          </a:prstGeom>
          <a:noFill/>
        </p:spPr>
        <p:txBody>
          <a:bodyPr wrap="square" lIns="0" tIns="0" rIns="0" bIns="0" rtlCol="0" anchor="b">
            <a:spAutoFit/>
          </a:bodyPr>
          <a:lstStyle/>
          <a:p>
            <a:pPr defTabSz="914192">
              <a:spcAft>
                <a:spcPts val="588"/>
              </a:spcAft>
              <a:defRPr/>
            </a:pPr>
            <a:r>
              <a:rPr lang="en-US" sz="784" dirty="0">
                <a:solidFill>
                  <a:schemeClr val="accent1"/>
                </a:solidFill>
                <a:latin typeface="Segoe UI Semibold" panose="020B0702040204020203" pitchFamily="34" charset="0"/>
                <a:cs typeface="Segoe UI Semibold" panose="020B0702040204020203" pitchFamily="34" charset="0"/>
              </a:rPr>
              <a:t>Product Owner</a:t>
            </a:r>
          </a:p>
        </p:txBody>
      </p:sp>
      <p:sp>
        <p:nvSpPr>
          <p:cNvPr id="117" name="Title 1">
            <a:extLst>
              <a:ext uri="{FF2B5EF4-FFF2-40B4-BE49-F238E27FC236}">
                <a16:creationId xmlns:a16="http://schemas.microsoft.com/office/drawing/2014/main" id="{2366EFF7-2F6D-46EF-8171-29BD9A489138}"/>
              </a:ext>
            </a:extLst>
          </p:cNvPr>
          <p:cNvSpPr txBox="1">
            <a:spLocks/>
          </p:cNvSpPr>
          <p:nvPr/>
        </p:nvSpPr>
        <p:spPr>
          <a:xfrm>
            <a:off x="3553262" y="2237793"/>
            <a:ext cx="1050959" cy="290740"/>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1372" spc="0" dirty="0">
                <a:gradFill>
                  <a:gsLst>
                    <a:gs pos="2655">
                      <a:srgbClr val="505050"/>
                    </a:gs>
                    <a:gs pos="31000">
                      <a:srgbClr val="505050"/>
                    </a:gs>
                  </a:gsLst>
                  <a:lin ang="5400000" scaled="0"/>
                </a:gradFill>
                <a:latin typeface="Segoe UI" charset="0"/>
                <a:ea typeface="Segoe UI" charset="0"/>
                <a:cs typeface="Segoe UI" charset="0"/>
              </a:rPr>
              <a:t>Business Need/ </a:t>
            </a:r>
            <a:br>
              <a:rPr lang="en-US" sz="1372" spc="0" dirty="0">
                <a:gradFill>
                  <a:gsLst>
                    <a:gs pos="2655">
                      <a:srgbClr val="505050"/>
                    </a:gs>
                    <a:gs pos="31000">
                      <a:srgbClr val="505050"/>
                    </a:gs>
                  </a:gsLst>
                  <a:lin ang="5400000" scaled="0"/>
                </a:gradFill>
                <a:latin typeface="Segoe UI" charset="0"/>
                <a:ea typeface="Segoe UI" charset="0"/>
                <a:cs typeface="Segoe UI" charset="0"/>
              </a:rPr>
            </a:br>
            <a:r>
              <a:rPr lang="en-US" sz="1372" spc="0" dirty="0">
                <a:gradFill>
                  <a:gsLst>
                    <a:gs pos="2655">
                      <a:srgbClr val="505050"/>
                    </a:gs>
                    <a:gs pos="31000">
                      <a:srgbClr val="505050"/>
                    </a:gs>
                  </a:gsLst>
                  <a:lin ang="5400000" scaled="0"/>
                </a:gradFill>
                <a:latin typeface="Segoe UI" charset="0"/>
                <a:ea typeface="Segoe UI" charset="0"/>
                <a:cs typeface="Segoe UI" charset="0"/>
              </a:rPr>
              <a:t>Use Cases</a:t>
            </a:r>
          </a:p>
        </p:txBody>
      </p:sp>
      <p:sp>
        <p:nvSpPr>
          <p:cNvPr id="118" name="people_4" title="Icon of a person">
            <a:extLst>
              <a:ext uri="{FF2B5EF4-FFF2-40B4-BE49-F238E27FC236}">
                <a16:creationId xmlns:a16="http://schemas.microsoft.com/office/drawing/2014/main" id="{24966108-9E1C-4D1A-9348-3C6B82156B00}"/>
              </a:ext>
            </a:extLst>
          </p:cNvPr>
          <p:cNvSpPr>
            <a:spLocks noChangeAspect="1" noEditPoints="1"/>
          </p:cNvSpPr>
          <p:nvPr/>
        </p:nvSpPr>
        <p:spPr bwMode="auto">
          <a:xfrm>
            <a:off x="4915429" y="2287837"/>
            <a:ext cx="191378" cy="2139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19" name="Title 1">
            <a:extLst>
              <a:ext uri="{FF2B5EF4-FFF2-40B4-BE49-F238E27FC236}">
                <a16:creationId xmlns:a16="http://schemas.microsoft.com/office/drawing/2014/main" id="{07EA1C0D-1EA4-4208-BC52-FC8EB6DEF957}"/>
              </a:ext>
            </a:extLst>
          </p:cNvPr>
          <p:cNvSpPr txBox="1">
            <a:spLocks/>
          </p:cNvSpPr>
          <p:nvPr/>
        </p:nvSpPr>
        <p:spPr>
          <a:xfrm>
            <a:off x="3553261" y="3530411"/>
            <a:ext cx="1215210" cy="41046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1372" spc="0" dirty="0">
                <a:gradFill>
                  <a:gsLst>
                    <a:gs pos="2655">
                      <a:srgbClr val="505050"/>
                    </a:gs>
                    <a:gs pos="31000">
                      <a:srgbClr val="505050"/>
                    </a:gs>
                  </a:gsLst>
                  <a:lin ang="5400000" scaled="0"/>
                </a:gradFill>
                <a:latin typeface="Segoe UI" charset="0"/>
                <a:ea typeface="Segoe UI" charset="0"/>
                <a:cs typeface="Segoe UI" charset="0"/>
              </a:rPr>
              <a:t>Software Development Team</a:t>
            </a:r>
          </a:p>
        </p:txBody>
      </p:sp>
      <p:pic>
        <p:nvPicPr>
          <p:cNvPr id="120" name="Picture 119">
            <a:extLst>
              <a:ext uri="{FF2B5EF4-FFF2-40B4-BE49-F238E27FC236}">
                <a16:creationId xmlns:a16="http://schemas.microsoft.com/office/drawing/2014/main" id="{4B7E429E-C1E7-4852-BAA6-D4082CCF327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72014" y="3537562"/>
            <a:ext cx="711479" cy="167197"/>
          </a:xfrm>
          <a:prstGeom prst="rect">
            <a:avLst/>
          </a:prstGeom>
        </p:spPr>
      </p:pic>
      <p:sp>
        <p:nvSpPr>
          <p:cNvPr id="121" name="people_12" title="Icon of three people">
            <a:extLst>
              <a:ext uri="{FF2B5EF4-FFF2-40B4-BE49-F238E27FC236}">
                <a16:creationId xmlns:a16="http://schemas.microsoft.com/office/drawing/2014/main" id="{19E532E0-539D-41BD-8FFB-E923E50C8E53}"/>
              </a:ext>
            </a:extLst>
          </p:cNvPr>
          <p:cNvSpPr>
            <a:spLocks noChangeAspect="1" noEditPoints="1"/>
          </p:cNvSpPr>
          <p:nvPr/>
        </p:nvSpPr>
        <p:spPr bwMode="auto">
          <a:xfrm>
            <a:off x="4619232" y="3440543"/>
            <a:ext cx="283491" cy="24186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122" name="Title 1">
            <a:extLst>
              <a:ext uri="{FF2B5EF4-FFF2-40B4-BE49-F238E27FC236}">
                <a16:creationId xmlns:a16="http://schemas.microsoft.com/office/drawing/2014/main" id="{A42BB9F9-00F3-4B3E-9F3F-F8C13FBD40A9}"/>
              </a:ext>
            </a:extLst>
          </p:cNvPr>
          <p:cNvSpPr txBox="1">
            <a:spLocks/>
          </p:cNvSpPr>
          <p:nvPr/>
        </p:nvSpPr>
        <p:spPr>
          <a:xfrm>
            <a:off x="3553262" y="4929730"/>
            <a:ext cx="851624" cy="245934"/>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1372" spc="0" dirty="0">
                <a:gradFill>
                  <a:gsLst>
                    <a:gs pos="2655">
                      <a:srgbClr val="505050"/>
                    </a:gs>
                    <a:gs pos="31000">
                      <a:srgbClr val="505050"/>
                    </a:gs>
                  </a:gsLst>
                  <a:lin ang="5400000" scaled="0"/>
                </a:gradFill>
                <a:latin typeface="Segoe UI" charset="0"/>
                <a:ea typeface="Segoe UI" charset="0"/>
                <a:cs typeface="Segoe UI" charset="0"/>
              </a:rPr>
              <a:t>Software Check-in</a:t>
            </a:r>
          </a:p>
        </p:txBody>
      </p:sp>
      <p:sp>
        <p:nvSpPr>
          <p:cNvPr id="123" name="Title 1">
            <a:extLst>
              <a:ext uri="{FF2B5EF4-FFF2-40B4-BE49-F238E27FC236}">
                <a16:creationId xmlns:a16="http://schemas.microsoft.com/office/drawing/2014/main" id="{89D34022-73A6-4ADC-AC43-6648C0C1E974}"/>
              </a:ext>
            </a:extLst>
          </p:cNvPr>
          <p:cNvSpPr txBox="1">
            <a:spLocks/>
          </p:cNvSpPr>
          <p:nvPr/>
        </p:nvSpPr>
        <p:spPr>
          <a:xfrm>
            <a:off x="6146413" y="5839629"/>
            <a:ext cx="928942" cy="470817"/>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1372" spc="0" dirty="0">
                <a:gradFill>
                  <a:gsLst>
                    <a:gs pos="2655">
                      <a:srgbClr val="505050"/>
                    </a:gs>
                    <a:gs pos="31000">
                      <a:srgbClr val="505050"/>
                    </a:gs>
                  </a:gsLst>
                  <a:lin ang="5400000" scaled="0"/>
                </a:gradFill>
                <a:latin typeface="Segoe UI" charset="0"/>
                <a:ea typeface="Segoe UI" charset="0"/>
                <a:cs typeface="Segoe UI" charset="0"/>
              </a:rPr>
              <a:t>Automated Software Build</a:t>
            </a:r>
          </a:p>
        </p:txBody>
      </p:sp>
      <p:sp>
        <p:nvSpPr>
          <p:cNvPr id="124" name="Title 1">
            <a:extLst>
              <a:ext uri="{FF2B5EF4-FFF2-40B4-BE49-F238E27FC236}">
                <a16:creationId xmlns:a16="http://schemas.microsoft.com/office/drawing/2014/main" id="{227C0A9F-2335-4D03-AE22-4E9806670695}"/>
              </a:ext>
            </a:extLst>
          </p:cNvPr>
          <p:cNvSpPr txBox="1">
            <a:spLocks/>
          </p:cNvSpPr>
          <p:nvPr/>
        </p:nvSpPr>
        <p:spPr>
          <a:xfrm>
            <a:off x="8807168" y="4932522"/>
            <a:ext cx="941042" cy="240349"/>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1372" spc="0" dirty="0">
                <a:gradFill>
                  <a:gsLst>
                    <a:gs pos="2655">
                      <a:srgbClr val="505050"/>
                    </a:gs>
                    <a:gs pos="31000">
                      <a:srgbClr val="505050"/>
                    </a:gs>
                  </a:gsLst>
                  <a:lin ang="5400000" scaled="0"/>
                </a:gradFill>
                <a:latin typeface="Segoe UI" charset="0"/>
                <a:ea typeface="Segoe UI" charset="0"/>
                <a:cs typeface="Segoe UI" charset="0"/>
              </a:rPr>
              <a:t>Automated Test Scripts</a:t>
            </a:r>
          </a:p>
        </p:txBody>
      </p:sp>
      <p:sp>
        <p:nvSpPr>
          <p:cNvPr id="125" name="Title 1">
            <a:extLst>
              <a:ext uri="{FF2B5EF4-FFF2-40B4-BE49-F238E27FC236}">
                <a16:creationId xmlns:a16="http://schemas.microsoft.com/office/drawing/2014/main" id="{EBB8970D-E836-42FB-9799-C5CA51D73372}"/>
              </a:ext>
            </a:extLst>
          </p:cNvPr>
          <p:cNvSpPr txBox="1">
            <a:spLocks/>
          </p:cNvSpPr>
          <p:nvPr/>
        </p:nvSpPr>
        <p:spPr>
          <a:xfrm>
            <a:off x="8796388" y="3631412"/>
            <a:ext cx="1114470" cy="262855"/>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1372" spc="0" dirty="0">
                <a:gradFill>
                  <a:gsLst>
                    <a:gs pos="2655">
                      <a:srgbClr val="505050"/>
                    </a:gs>
                    <a:gs pos="31000">
                      <a:srgbClr val="505050"/>
                    </a:gs>
                  </a:gsLst>
                  <a:lin ang="5400000" scaled="0"/>
                </a:gradFill>
                <a:latin typeface="Segoe UI" charset="0"/>
                <a:ea typeface="Segoe UI" charset="0"/>
                <a:cs typeface="Segoe UI" charset="0"/>
              </a:rPr>
              <a:t>Automated Deployment</a:t>
            </a:r>
          </a:p>
        </p:txBody>
      </p:sp>
      <p:sp>
        <p:nvSpPr>
          <p:cNvPr id="126" name="Title 1">
            <a:extLst>
              <a:ext uri="{FF2B5EF4-FFF2-40B4-BE49-F238E27FC236}">
                <a16:creationId xmlns:a16="http://schemas.microsoft.com/office/drawing/2014/main" id="{DFD3746F-8E76-4EA4-82AF-A49645635433}"/>
              </a:ext>
            </a:extLst>
          </p:cNvPr>
          <p:cNvSpPr txBox="1">
            <a:spLocks/>
          </p:cNvSpPr>
          <p:nvPr/>
        </p:nvSpPr>
        <p:spPr>
          <a:xfrm>
            <a:off x="8807167" y="2280445"/>
            <a:ext cx="1033185" cy="280321"/>
          </a:xfrm>
          <a:prstGeom prst="rect">
            <a:avLst/>
          </a:prstGeom>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1372" spc="0" dirty="0">
                <a:gradFill>
                  <a:gsLst>
                    <a:gs pos="2655">
                      <a:srgbClr val="505050"/>
                    </a:gs>
                    <a:gs pos="31000">
                      <a:srgbClr val="505050"/>
                    </a:gs>
                  </a:gsLst>
                  <a:lin ang="5400000" scaled="0"/>
                </a:gradFill>
                <a:latin typeface="Segoe UI" charset="0"/>
                <a:ea typeface="Segoe UI" charset="0"/>
                <a:cs typeface="Segoe UI" charset="0"/>
              </a:rPr>
              <a:t>Monitoring / Operations</a:t>
            </a:r>
          </a:p>
        </p:txBody>
      </p:sp>
      <p:pic>
        <p:nvPicPr>
          <p:cNvPr id="129" name="Picture 128">
            <a:extLst>
              <a:ext uri="{FF2B5EF4-FFF2-40B4-BE49-F238E27FC236}">
                <a16:creationId xmlns:a16="http://schemas.microsoft.com/office/drawing/2014/main" id="{4EEDE9D0-52CF-4A29-9F18-9EAC5886A90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65733" y="3766525"/>
            <a:ext cx="1017761" cy="170983"/>
          </a:xfrm>
          <a:prstGeom prst="rect">
            <a:avLst/>
          </a:prstGeom>
        </p:spPr>
      </p:pic>
      <p:cxnSp>
        <p:nvCxnSpPr>
          <p:cNvPr id="130" name="Straight Arrow Connector 129">
            <a:extLst>
              <a:ext uri="{FF2B5EF4-FFF2-40B4-BE49-F238E27FC236}">
                <a16:creationId xmlns:a16="http://schemas.microsoft.com/office/drawing/2014/main" id="{A5EB0870-F198-4573-A1C4-7397443C4C7D}"/>
              </a:ext>
            </a:extLst>
          </p:cNvPr>
          <p:cNvCxnSpPr>
            <a:cxnSpLocks/>
            <a:endCxn id="104" idx="2"/>
          </p:cNvCxnSpPr>
          <p:nvPr/>
        </p:nvCxnSpPr>
        <p:spPr>
          <a:xfrm flipH="1" flipV="1">
            <a:off x="9762157" y="4120749"/>
            <a:ext cx="3708" cy="539516"/>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7F45803-B742-4299-B651-FE5F0070F506}"/>
              </a:ext>
            </a:extLst>
          </p:cNvPr>
          <p:cNvCxnSpPr>
            <a:cxnSpLocks/>
            <a:stCxn id="101" idx="2"/>
            <a:endCxn id="102" idx="0"/>
          </p:cNvCxnSpPr>
          <p:nvPr/>
        </p:nvCxnSpPr>
        <p:spPr>
          <a:xfrm>
            <a:off x="4503306" y="4120749"/>
            <a:ext cx="0" cy="546844"/>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B381DCA-FB6A-4400-889E-87D459653DC1}"/>
              </a:ext>
            </a:extLst>
          </p:cNvPr>
          <p:cNvCxnSpPr>
            <a:cxnSpLocks/>
          </p:cNvCxnSpPr>
          <p:nvPr/>
        </p:nvCxnSpPr>
        <p:spPr>
          <a:xfrm>
            <a:off x="5196281" y="5430182"/>
            <a:ext cx="577270" cy="642103"/>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19E3C15-6E5D-4FD6-A87F-51D35BF5E1E2}"/>
              </a:ext>
            </a:extLst>
          </p:cNvPr>
          <p:cNvCxnSpPr>
            <a:cxnSpLocks/>
          </p:cNvCxnSpPr>
          <p:nvPr/>
        </p:nvCxnSpPr>
        <p:spPr>
          <a:xfrm flipH="1" flipV="1">
            <a:off x="9758450" y="2791879"/>
            <a:ext cx="7414" cy="556228"/>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221F7C5-EC10-4B6A-B13F-94171756CF4B}"/>
              </a:ext>
            </a:extLst>
          </p:cNvPr>
          <p:cNvCxnSpPr>
            <a:cxnSpLocks/>
          </p:cNvCxnSpPr>
          <p:nvPr/>
        </p:nvCxnSpPr>
        <p:spPr>
          <a:xfrm flipH="1">
            <a:off x="5781820" y="2394816"/>
            <a:ext cx="2701823"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012C088D-2BC0-454F-9853-13B8C709C32F}"/>
              </a:ext>
            </a:extLst>
          </p:cNvPr>
          <p:cNvCxnSpPr>
            <a:cxnSpLocks/>
            <a:stCxn id="106" idx="3"/>
          </p:cNvCxnSpPr>
          <p:nvPr/>
        </p:nvCxnSpPr>
        <p:spPr>
          <a:xfrm flipV="1">
            <a:off x="8337459" y="5445127"/>
            <a:ext cx="610458" cy="632409"/>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2D2A9F50-AA42-4E90-963B-045DBF317F27}"/>
              </a:ext>
            </a:extLst>
          </p:cNvPr>
          <p:cNvSpPr/>
          <p:nvPr/>
        </p:nvSpPr>
        <p:spPr>
          <a:xfrm>
            <a:off x="5794247" y="5941759"/>
            <a:ext cx="381836" cy="303481"/>
          </a:xfrm>
          <a:prstGeom prst="rect">
            <a:avLst/>
          </a:prstGeom>
        </p:spPr>
        <p:txBody>
          <a:bodyPr wrap="none">
            <a:spAutoFit/>
          </a:bodyPr>
          <a:lstStyle/>
          <a:p>
            <a:pPr defTabSz="914192">
              <a:defRPr/>
            </a:pPr>
            <a:r>
              <a:rPr lang="en-US" sz="1372" b="1" dirty="0">
                <a:gradFill>
                  <a:gsLst>
                    <a:gs pos="2655">
                      <a:srgbClr val="505050"/>
                    </a:gs>
                    <a:gs pos="31000">
                      <a:srgbClr val="505050"/>
                    </a:gs>
                  </a:gsLst>
                  <a:lin ang="5400000" scaled="0"/>
                </a:gradFill>
                <a:latin typeface="Segoe UI" charset="0"/>
                <a:ea typeface="Segoe UI" charset="0"/>
                <a:cs typeface="Segoe UI" charset="0"/>
              </a:rPr>
              <a:t>4. </a:t>
            </a:r>
          </a:p>
        </p:txBody>
      </p:sp>
      <p:sp>
        <p:nvSpPr>
          <p:cNvPr id="137" name="Rectangle 136">
            <a:extLst>
              <a:ext uri="{FF2B5EF4-FFF2-40B4-BE49-F238E27FC236}">
                <a16:creationId xmlns:a16="http://schemas.microsoft.com/office/drawing/2014/main" id="{4C352DC8-74B3-4750-8B72-A19F0277CE94}"/>
              </a:ext>
            </a:extLst>
          </p:cNvPr>
          <p:cNvSpPr/>
          <p:nvPr/>
        </p:nvSpPr>
        <p:spPr>
          <a:xfrm>
            <a:off x="8483521" y="4916919"/>
            <a:ext cx="381836" cy="303481"/>
          </a:xfrm>
          <a:prstGeom prst="rect">
            <a:avLst/>
          </a:prstGeom>
        </p:spPr>
        <p:txBody>
          <a:bodyPr wrap="none">
            <a:spAutoFit/>
          </a:bodyPr>
          <a:lstStyle/>
          <a:p>
            <a:pPr defTabSz="914192">
              <a:defRPr/>
            </a:pPr>
            <a:r>
              <a:rPr lang="en-US" sz="1372" b="1" dirty="0">
                <a:gradFill>
                  <a:gsLst>
                    <a:gs pos="2655">
                      <a:srgbClr val="505050"/>
                    </a:gs>
                    <a:gs pos="31000">
                      <a:srgbClr val="505050"/>
                    </a:gs>
                  </a:gsLst>
                  <a:lin ang="5400000" scaled="0"/>
                </a:gradFill>
                <a:latin typeface="Segoe UI" charset="0"/>
                <a:ea typeface="Segoe UI" charset="0"/>
                <a:cs typeface="Segoe UI" charset="0"/>
              </a:rPr>
              <a:t>5. </a:t>
            </a:r>
          </a:p>
        </p:txBody>
      </p:sp>
      <p:sp>
        <p:nvSpPr>
          <p:cNvPr id="138" name="Rectangle 137">
            <a:extLst>
              <a:ext uri="{FF2B5EF4-FFF2-40B4-BE49-F238E27FC236}">
                <a16:creationId xmlns:a16="http://schemas.microsoft.com/office/drawing/2014/main" id="{06F80AA3-22FE-4CA7-A920-764CC2126792}"/>
              </a:ext>
            </a:extLst>
          </p:cNvPr>
          <p:cNvSpPr/>
          <p:nvPr/>
        </p:nvSpPr>
        <p:spPr>
          <a:xfrm>
            <a:off x="8483521" y="3599869"/>
            <a:ext cx="381836" cy="303481"/>
          </a:xfrm>
          <a:prstGeom prst="rect">
            <a:avLst/>
          </a:prstGeom>
        </p:spPr>
        <p:txBody>
          <a:bodyPr wrap="none">
            <a:spAutoFit/>
          </a:bodyPr>
          <a:lstStyle/>
          <a:p>
            <a:pPr defTabSz="914192">
              <a:defRPr/>
            </a:pPr>
            <a:r>
              <a:rPr lang="en-US" sz="1372" b="1" dirty="0">
                <a:gradFill>
                  <a:gsLst>
                    <a:gs pos="2655">
                      <a:srgbClr val="505050"/>
                    </a:gs>
                    <a:gs pos="31000">
                      <a:srgbClr val="505050"/>
                    </a:gs>
                  </a:gsLst>
                  <a:lin ang="5400000" scaled="0"/>
                </a:gradFill>
                <a:latin typeface="Segoe UI" charset="0"/>
                <a:ea typeface="Segoe UI" charset="0"/>
                <a:cs typeface="Segoe UI" charset="0"/>
              </a:rPr>
              <a:t>6. </a:t>
            </a:r>
          </a:p>
        </p:txBody>
      </p:sp>
      <p:sp>
        <p:nvSpPr>
          <p:cNvPr id="139" name="Rectangle 138">
            <a:extLst>
              <a:ext uri="{FF2B5EF4-FFF2-40B4-BE49-F238E27FC236}">
                <a16:creationId xmlns:a16="http://schemas.microsoft.com/office/drawing/2014/main" id="{D064127F-9801-46BF-AF13-2A3928CFA1E2}"/>
              </a:ext>
            </a:extLst>
          </p:cNvPr>
          <p:cNvSpPr/>
          <p:nvPr/>
        </p:nvSpPr>
        <p:spPr>
          <a:xfrm>
            <a:off x="8483521" y="2259040"/>
            <a:ext cx="381836" cy="303481"/>
          </a:xfrm>
          <a:prstGeom prst="rect">
            <a:avLst/>
          </a:prstGeom>
        </p:spPr>
        <p:txBody>
          <a:bodyPr wrap="none">
            <a:spAutoFit/>
          </a:bodyPr>
          <a:lstStyle/>
          <a:p>
            <a:pPr defTabSz="914192">
              <a:defRPr/>
            </a:pPr>
            <a:r>
              <a:rPr lang="en-US" sz="1372" b="1" dirty="0">
                <a:gradFill>
                  <a:gsLst>
                    <a:gs pos="2655">
                      <a:srgbClr val="505050"/>
                    </a:gs>
                    <a:gs pos="31000">
                      <a:srgbClr val="505050"/>
                    </a:gs>
                  </a:gsLst>
                  <a:lin ang="5400000" scaled="0"/>
                </a:gradFill>
                <a:latin typeface="Segoe UI" charset="0"/>
                <a:ea typeface="Segoe UI" charset="0"/>
                <a:cs typeface="Segoe UI" charset="0"/>
              </a:rPr>
              <a:t>7. </a:t>
            </a:r>
          </a:p>
        </p:txBody>
      </p:sp>
      <p:sp>
        <p:nvSpPr>
          <p:cNvPr id="140" name="Rectangle 139">
            <a:extLst>
              <a:ext uri="{FF2B5EF4-FFF2-40B4-BE49-F238E27FC236}">
                <a16:creationId xmlns:a16="http://schemas.microsoft.com/office/drawing/2014/main" id="{22DB66C9-CE3D-4F15-B82A-0FE4E8FE8BCE}"/>
              </a:ext>
            </a:extLst>
          </p:cNvPr>
          <p:cNvSpPr/>
          <p:nvPr/>
        </p:nvSpPr>
        <p:spPr>
          <a:xfrm>
            <a:off x="3233032" y="4932892"/>
            <a:ext cx="381836" cy="303481"/>
          </a:xfrm>
          <a:prstGeom prst="rect">
            <a:avLst/>
          </a:prstGeom>
        </p:spPr>
        <p:txBody>
          <a:bodyPr wrap="none">
            <a:spAutoFit/>
          </a:bodyPr>
          <a:lstStyle/>
          <a:p>
            <a:pPr defTabSz="914192">
              <a:defRPr/>
            </a:pPr>
            <a:r>
              <a:rPr lang="en-US" sz="1372" b="1" dirty="0">
                <a:gradFill>
                  <a:gsLst>
                    <a:gs pos="2655">
                      <a:srgbClr val="505050"/>
                    </a:gs>
                    <a:gs pos="31000">
                      <a:srgbClr val="505050"/>
                    </a:gs>
                  </a:gsLst>
                  <a:lin ang="5400000" scaled="0"/>
                </a:gradFill>
                <a:latin typeface="Segoe UI" charset="0"/>
                <a:ea typeface="Segoe UI" charset="0"/>
                <a:cs typeface="Segoe UI" charset="0"/>
              </a:rPr>
              <a:t>3. </a:t>
            </a:r>
          </a:p>
        </p:txBody>
      </p:sp>
      <p:sp>
        <p:nvSpPr>
          <p:cNvPr id="141" name="Rectangle 140">
            <a:extLst>
              <a:ext uri="{FF2B5EF4-FFF2-40B4-BE49-F238E27FC236}">
                <a16:creationId xmlns:a16="http://schemas.microsoft.com/office/drawing/2014/main" id="{B266AC1C-BD59-4EBC-BAAC-395BC5B50752}"/>
              </a:ext>
            </a:extLst>
          </p:cNvPr>
          <p:cNvSpPr/>
          <p:nvPr/>
        </p:nvSpPr>
        <p:spPr>
          <a:xfrm>
            <a:off x="3233032" y="3599869"/>
            <a:ext cx="381836" cy="303481"/>
          </a:xfrm>
          <a:prstGeom prst="rect">
            <a:avLst/>
          </a:prstGeom>
        </p:spPr>
        <p:txBody>
          <a:bodyPr wrap="none">
            <a:spAutoFit/>
          </a:bodyPr>
          <a:lstStyle/>
          <a:p>
            <a:pPr defTabSz="914192">
              <a:defRPr/>
            </a:pPr>
            <a:r>
              <a:rPr lang="en-US" sz="1372" b="1" dirty="0">
                <a:gradFill>
                  <a:gsLst>
                    <a:gs pos="2655">
                      <a:srgbClr val="505050"/>
                    </a:gs>
                    <a:gs pos="31000">
                      <a:srgbClr val="505050"/>
                    </a:gs>
                  </a:gsLst>
                  <a:lin ang="5400000" scaled="0"/>
                </a:gradFill>
                <a:latin typeface="Segoe UI" charset="0"/>
                <a:ea typeface="Segoe UI" charset="0"/>
                <a:cs typeface="Segoe UI" charset="0"/>
              </a:rPr>
              <a:t>2. </a:t>
            </a:r>
          </a:p>
        </p:txBody>
      </p:sp>
      <p:sp>
        <p:nvSpPr>
          <p:cNvPr id="142" name="Rectangle 141">
            <a:extLst>
              <a:ext uri="{FF2B5EF4-FFF2-40B4-BE49-F238E27FC236}">
                <a16:creationId xmlns:a16="http://schemas.microsoft.com/office/drawing/2014/main" id="{F261FF95-E87A-489A-B372-C80F76BFDE70}"/>
              </a:ext>
            </a:extLst>
          </p:cNvPr>
          <p:cNvSpPr/>
          <p:nvPr/>
        </p:nvSpPr>
        <p:spPr>
          <a:xfrm>
            <a:off x="3233032" y="2259040"/>
            <a:ext cx="381836" cy="303481"/>
          </a:xfrm>
          <a:prstGeom prst="rect">
            <a:avLst/>
          </a:prstGeom>
        </p:spPr>
        <p:txBody>
          <a:bodyPr wrap="none">
            <a:spAutoFit/>
          </a:bodyPr>
          <a:lstStyle/>
          <a:p>
            <a:pPr defTabSz="914192">
              <a:defRPr/>
            </a:pPr>
            <a:r>
              <a:rPr lang="en-US" sz="1372" b="1" dirty="0">
                <a:gradFill>
                  <a:gsLst>
                    <a:gs pos="2655">
                      <a:srgbClr val="505050"/>
                    </a:gs>
                    <a:gs pos="31000">
                      <a:srgbClr val="505050"/>
                    </a:gs>
                  </a:gsLst>
                  <a:lin ang="5400000" scaled="0"/>
                </a:gradFill>
                <a:latin typeface="Segoe UI" charset="0"/>
                <a:ea typeface="Segoe UI" charset="0"/>
                <a:cs typeface="Segoe UI" charset="0"/>
              </a:rPr>
              <a:t>1. </a:t>
            </a:r>
          </a:p>
        </p:txBody>
      </p:sp>
      <p:sp>
        <p:nvSpPr>
          <p:cNvPr id="143" name="TextBox 142">
            <a:extLst>
              <a:ext uri="{FF2B5EF4-FFF2-40B4-BE49-F238E27FC236}">
                <a16:creationId xmlns:a16="http://schemas.microsoft.com/office/drawing/2014/main" id="{9B16C2FE-7DA1-4061-AF8F-3CE8F447D09D}"/>
              </a:ext>
            </a:extLst>
          </p:cNvPr>
          <p:cNvSpPr txBox="1"/>
          <p:nvPr/>
        </p:nvSpPr>
        <p:spPr>
          <a:xfrm>
            <a:off x="10213327" y="2585519"/>
            <a:ext cx="662391" cy="120674"/>
          </a:xfrm>
          <a:prstGeom prst="rect">
            <a:avLst/>
          </a:prstGeom>
          <a:noFill/>
        </p:spPr>
        <p:txBody>
          <a:bodyPr wrap="square" lIns="0" tIns="0" rIns="0" bIns="0" rtlCol="0" anchor="b">
            <a:spAutoFit/>
          </a:bodyPr>
          <a:lstStyle/>
          <a:p>
            <a:pPr defTabSz="914192">
              <a:spcAft>
                <a:spcPts val="588"/>
              </a:spcAft>
              <a:defRPr/>
            </a:pPr>
            <a:r>
              <a:rPr lang="en-US" sz="784" dirty="0">
                <a:solidFill>
                  <a:schemeClr val="accent1"/>
                </a:solidFill>
                <a:latin typeface="Segoe UI Semibold" panose="020B0702040204020203" pitchFamily="34" charset="0"/>
                <a:cs typeface="Segoe UI Semibold" panose="020B0702040204020203" pitchFamily="34" charset="0"/>
              </a:rPr>
              <a:t>Azure Monitor</a:t>
            </a:r>
          </a:p>
        </p:txBody>
      </p:sp>
      <p:pic>
        <p:nvPicPr>
          <p:cNvPr id="144" name="Content Placeholder 4">
            <a:extLst>
              <a:ext uri="{FF2B5EF4-FFF2-40B4-BE49-F238E27FC236}">
                <a16:creationId xmlns:a16="http://schemas.microsoft.com/office/drawing/2014/main" id="{5F86B87A-784A-43D8-9844-EE8BA1E5718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flipH="1">
            <a:off x="10278100" y="3524423"/>
            <a:ext cx="463976" cy="450188"/>
          </a:xfrm>
          <a:prstGeom prst="rect">
            <a:avLst/>
          </a:prstGeom>
        </p:spPr>
      </p:pic>
      <p:sp>
        <p:nvSpPr>
          <p:cNvPr id="113" name="speedometer_2" title="Icon of a spedometer showing fast speed">
            <a:extLst>
              <a:ext uri="{FF2B5EF4-FFF2-40B4-BE49-F238E27FC236}">
                <a16:creationId xmlns:a16="http://schemas.microsoft.com/office/drawing/2014/main" id="{40446CCD-8850-4453-916D-6DE8356B40C3}"/>
              </a:ext>
            </a:extLst>
          </p:cNvPr>
          <p:cNvSpPr>
            <a:spLocks noChangeAspect="1" noEditPoints="1"/>
          </p:cNvSpPr>
          <p:nvPr/>
        </p:nvSpPr>
        <p:spPr bwMode="auto">
          <a:xfrm>
            <a:off x="10305346" y="2110392"/>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0832532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p:txBody>
          <a:bodyPr/>
          <a:lstStyle/>
          <a:p>
            <a:r>
              <a:rPr lang="en-US" sz="4704" dirty="0">
                <a:solidFill>
                  <a:schemeClr val="tx1"/>
                </a:solidFill>
              </a:rPr>
              <a:t>Release automation tools</a:t>
            </a:r>
          </a:p>
        </p:txBody>
      </p:sp>
      <p:sp>
        <p:nvSpPr>
          <p:cNvPr id="2" name="Text Placeholder 1">
            <a:extLst>
              <a:ext uri="{FF2B5EF4-FFF2-40B4-BE49-F238E27FC236}">
                <a16:creationId xmlns:a16="http://schemas.microsoft.com/office/drawing/2014/main" id="{0C176C11-75FA-4830-A70E-B7DED7D0F48B}"/>
              </a:ext>
            </a:extLst>
          </p:cNvPr>
          <p:cNvSpPr>
            <a:spLocks noGrp="1"/>
          </p:cNvSpPr>
          <p:nvPr>
            <p:ph type="body" sz="quarter" idx="10"/>
          </p:nvPr>
        </p:nvSpPr>
        <p:spPr>
          <a:xfrm>
            <a:off x="2689257" y="1191052"/>
            <a:ext cx="8712889" cy="506901"/>
          </a:xfrm>
        </p:spPr>
        <p:txBody>
          <a:bodyPr/>
          <a:lstStyle/>
          <a:p>
            <a:r>
              <a:rPr lang="en-US" dirty="0"/>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4573" y="2594205"/>
            <a:ext cx="1170715" cy="1219088"/>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3727975" y="2795534"/>
            <a:ext cx="1799297" cy="105384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92592" y="2665469"/>
            <a:ext cx="1769072" cy="1076553"/>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4570732" y="544865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833584" y="5520651"/>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6787929" y="544865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9005127" y="544865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7050782" y="5520651"/>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3674790" y="4065360"/>
            <a:ext cx="1927780" cy="112049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896040" y="4065360"/>
            <a:ext cx="1927780" cy="112049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8113238" y="4065360"/>
            <a:ext cx="1927780" cy="112049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Event-driven scripting for Kubernetes</a:t>
            </a:r>
          </a:p>
        </p:txBody>
      </p:sp>
      <p:sp>
        <p:nvSpPr>
          <p:cNvPr id="85" name="Rectangle 84">
            <a:extLst>
              <a:ext uri="{FF2B5EF4-FFF2-40B4-BE49-F238E27FC236}">
                <a16:creationId xmlns:a16="http://schemas.microsoft.com/office/drawing/2014/main" id="{6B152645-2708-42C4-A6C1-EE93A3414657}"/>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86" name="Straight Connector 85">
            <a:extLst>
              <a:ext uri="{FF2B5EF4-FFF2-40B4-BE49-F238E27FC236}">
                <a16:creationId xmlns:a16="http://schemas.microsoft.com/office/drawing/2014/main" id="{CFF9EA35-EBE2-48C3-8A0B-ED6464D2D4A5}"/>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54C9F7EF-1D0F-4C16-8B67-BCDF820BE44B}"/>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Semibold" panose="020B0702040204020203" pitchFamily="34" charset="0"/>
              </a:rPr>
              <a:t>Azure Container Instances (ACI)</a:t>
            </a:r>
          </a:p>
        </p:txBody>
      </p:sp>
      <p:sp>
        <p:nvSpPr>
          <p:cNvPr id="89" name="Rectangle: Rounded Corners 88">
            <a:extLst>
              <a:ext uri="{FF2B5EF4-FFF2-40B4-BE49-F238E27FC236}">
                <a16:creationId xmlns:a16="http://schemas.microsoft.com/office/drawing/2014/main" id="{2EF72A5F-7A82-4A0E-ABFB-14C4633BB5B6}"/>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Semibold" panose="020B0702040204020203" pitchFamily="34" charset="0"/>
              </a:rPr>
              <a:t>Azure Container Registry (ACR)</a:t>
            </a:r>
          </a:p>
        </p:txBody>
      </p:sp>
      <p:sp>
        <p:nvSpPr>
          <p:cNvPr id="91" name="Rectangle: Rounded Corners 90">
            <a:extLst>
              <a:ext uri="{FF2B5EF4-FFF2-40B4-BE49-F238E27FC236}">
                <a16:creationId xmlns:a16="http://schemas.microsoft.com/office/drawing/2014/main" id="{C715C2C2-1946-467C-9527-71D357E307F9}"/>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4"/>
                </a:solidFill>
                <a:latin typeface="Segoe UI Semibold" panose="020B0702040204020203" pitchFamily="34" charset="0"/>
                <a:cs typeface="Segoe UI Semibold" panose="020B0702040204020203" pitchFamily="34" charset="0"/>
              </a:rPr>
              <a:t>Release </a:t>
            </a:r>
            <a:br>
              <a:rPr lang="en-US" sz="1175" dirty="0">
                <a:solidFill>
                  <a:srgbClr val="0078D4"/>
                </a:solidFill>
                <a:latin typeface="Segoe UI Semibold" panose="020B0702040204020203" pitchFamily="34" charset="0"/>
                <a:cs typeface="Segoe UI Semibold" panose="020B0702040204020203" pitchFamily="34" charset="0"/>
              </a:rPr>
            </a:br>
            <a:r>
              <a:rPr lang="en-US" sz="1175" dirty="0">
                <a:solidFill>
                  <a:srgbClr val="0078D4"/>
                </a:solidFill>
                <a:latin typeface="Segoe UI Semibold" panose="020B0702040204020203" pitchFamily="34" charset="0"/>
                <a:cs typeface="Segoe UI Semibold" panose="020B0702040204020203" pitchFamily="34" charset="0"/>
              </a:rPr>
              <a:t>Automation Tools</a:t>
            </a:r>
          </a:p>
        </p:txBody>
      </p:sp>
      <p:grpSp>
        <p:nvGrpSpPr>
          <p:cNvPr id="173" name="Group 172">
            <a:extLst>
              <a:ext uri="{FF2B5EF4-FFF2-40B4-BE49-F238E27FC236}">
                <a16:creationId xmlns:a16="http://schemas.microsoft.com/office/drawing/2014/main" id="{C7B214C5-B191-4204-9912-6FA759A15F1B}"/>
              </a:ext>
            </a:extLst>
          </p:cNvPr>
          <p:cNvGrpSpPr/>
          <p:nvPr/>
        </p:nvGrpSpPr>
        <p:grpSpPr>
          <a:xfrm>
            <a:off x="719745" y="1649706"/>
            <a:ext cx="573081" cy="508297"/>
            <a:chOff x="2878931" y="2940843"/>
            <a:chExt cx="1095375" cy="971550"/>
          </a:xfrm>
        </p:grpSpPr>
        <p:sp>
          <p:nvSpPr>
            <p:cNvPr id="174" name="Freeform: Shape 173">
              <a:extLst>
                <a:ext uri="{FF2B5EF4-FFF2-40B4-BE49-F238E27FC236}">
                  <a16:creationId xmlns:a16="http://schemas.microsoft.com/office/drawing/2014/main" id="{C0EA7DC4-8841-4B6C-818E-CA3AEF192E2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75" name="Freeform: Shape 174">
              <a:extLst>
                <a:ext uri="{FF2B5EF4-FFF2-40B4-BE49-F238E27FC236}">
                  <a16:creationId xmlns:a16="http://schemas.microsoft.com/office/drawing/2014/main" id="{9331DAE2-420C-4F40-8BA5-E4D786F855DD}"/>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sz="1765"/>
            </a:p>
          </p:txBody>
        </p:sp>
        <p:sp>
          <p:nvSpPr>
            <p:cNvPr id="176" name="Freeform: Shape 175">
              <a:extLst>
                <a:ext uri="{FF2B5EF4-FFF2-40B4-BE49-F238E27FC236}">
                  <a16:creationId xmlns:a16="http://schemas.microsoft.com/office/drawing/2014/main" id="{D0CED9FC-3752-473A-99BA-39A88831EBF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77" name="Freeform: Shape 176">
              <a:extLst>
                <a:ext uri="{FF2B5EF4-FFF2-40B4-BE49-F238E27FC236}">
                  <a16:creationId xmlns:a16="http://schemas.microsoft.com/office/drawing/2014/main" id="{06EC13E2-0D5B-4D99-A30C-5412D6D50E2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sz="1765"/>
            </a:p>
          </p:txBody>
        </p:sp>
        <p:sp>
          <p:nvSpPr>
            <p:cNvPr id="178" name="Freeform: Shape 177">
              <a:extLst>
                <a:ext uri="{FF2B5EF4-FFF2-40B4-BE49-F238E27FC236}">
                  <a16:creationId xmlns:a16="http://schemas.microsoft.com/office/drawing/2014/main" id="{E5E17B84-BFA0-46FD-93AE-47F7DF68CD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79" name="Freeform: Shape 178">
              <a:extLst>
                <a:ext uri="{FF2B5EF4-FFF2-40B4-BE49-F238E27FC236}">
                  <a16:creationId xmlns:a16="http://schemas.microsoft.com/office/drawing/2014/main" id="{C49EB769-2316-4BD1-93B6-751B1266DD9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sp>
          <p:nvSpPr>
            <p:cNvPr id="180" name="Freeform: Shape 179">
              <a:extLst>
                <a:ext uri="{FF2B5EF4-FFF2-40B4-BE49-F238E27FC236}">
                  <a16:creationId xmlns:a16="http://schemas.microsoft.com/office/drawing/2014/main" id="{63041DB3-9021-4F31-95F8-9CFD7B6A0AB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sz="1765"/>
            </a:p>
          </p:txBody>
        </p:sp>
      </p:grpSp>
      <p:grpSp>
        <p:nvGrpSpPr>
          <p:cNvPr id="181" name="Group 180">
            <a:extLst>
              <a:ext uri="{FF2B5EF4-FFF2-40B4-BE49-F238E27FC236}">
                <a16:creationId xmlns:a16="http://schemas.microsoft.com/office/drawing/2014/main" id="{74D12328-5A87-4FF4-BDC5-7CF83B31CC3F}"/>
              </a:ext>
            </a:extLst>
          </p:cNvPr>
          <p:cNvGrpSpPr/>
          <p:nvPr/>
        </p:nvGrpSpPr>
        <p:grpSpPr>
          <a:xfrm>
            <a:off x="751502" y="5448890"/>
            <a:ext cx="610183" cy="540674"/>
            <a:chOff x="4360069" y="2943701"/>
            <a:chExt cx="1095375" cy="970597"/>
          </a:xfrm>
        </p:grpSpPr>
        <p:sp>
          <p:nvSpPr>
            <p:cNvPr id="182" name="Freeform: Shape 181">
              <a:extLst>
                <a:ext uri="{FF2B5EF4-FFF2-40B4-BE49-F238E27FC236}">
                  <a16:creationId xmlns:a16="http://schemas.microsoft.com/office/drawing/2014/main" id="{E76E4019-716B-4369-8321-4B92344A8B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sz="1765"/>
            </a:p>
          </p:txBody>
        </p:sp>
        <p:sp>
          <p:nvSpPr>
            <p:cNvPr id="183" name="Freeform: Shape 182">
              <a:extLst>
                <a:ext uri="{FF2B5EF4-FFF2-40B4-BE49-F238E27FC236}">
                  <a16:creationId xmlns:a16="http://schemas.microsoft.com/office/drawing/2014/main" id="{EF7E9098-633C-4AA2-85E5-25B6F3CB45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sz="1765"/>
            </a:p>
          </p:txBody>
        </p:sp>
        <p:sp>
          <p:nvSpPr>
            <p:cNvPr id="184" name="Freeform: Shape 183">
              <a:extLst>
                <a:ext uri="{FF2B5EF4-FFF2-40B4-BE49-F238E27FC236}">
                  <a16:creationId xmlns:a16="http://schemas.microsoft.com/office/drawing/2014/main" id="{883533D7-6157-4EBB-9E60-47E0C7509D0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sz="1765"/>
            </a:p>
          </p:txBody>
        </p:sp>
        <p:sp>
          <p:nvSpPr>
            <p:cNvPr id="185" name="Freeform: Shape 184">
              <a:extLst>
                <a:ext uri="{FF2B5EF4-FFF2-40B4-BE49-F238E27FC236}">
                  <a16:creationId xmlns:a16="http://schemas.microsoft.com/office/drawing/2014/main" id="{54956096-79F5-4F40-8B0E-853FF5CFBE3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sz="1765"/>
            </a:p>
          </p:txBody>
        </p:sp>
        <p:sp>
          <p:nvSpPr>
            <p:cNvPr id="186" name="Freeform: Shape 185">
              <a:extLst>
                <a:ext uri="{FF2B5EF4-FFF2-40B4-BE49-F238E27FC236}">
                  <a16:creationId xmlns:a16="http://schemas.microsoft.com/office/drawing/2014/main" id="{BB93CF84-E909-4F01-B944-26E11CE9038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sz="1765"/>
            </a:p>
          </p:txBody>
        </p:sp>
        <p:sp>
          <p:nvSpPr>
            <p:cNvPr id="187" name="Freeform: Shape 186">
              <a:extLst>
                <a:ext uri="{FF2B5EF4-FFF2-40B4-BE49-F238E27FC236}">
                  <a16:creationId xmlns:a16="http://schemas.microsoft.com/office/drawing/2014/main" id="{41204377-67DC-4A79-9FF5-C0AFD4BAA9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sz="1765"/>
            </a:p>
          </p:txBody>
        </p:sp>
      </p:grpSp>
      <p:grpSp>
        <p:nvGrpSpPr>
          <p:cNvPr id="188" name="Group 187">
            <a:extLst>
              <a:ext uri="{FF2B5EF4-FFF2-40B4-BE49-F238E27FC236}">
                <a16:creationId xmlns:a16="http://schemas.microsoft.com/office/drawing/2014/main" id="{2DC480B6-A7EE-4788-8BAF-8A283F43693C}"/>
              </a:ext>
            </a:extLst>
          </p:cNvPr>
          <p:cNvGrpSpPr/>
          <p:nvPr/>
        </p:nvGrpSpPr>
        <p:grpSpPr>
          <a:xfrm>
            <a:off x="690016" y="2921235"/>
            <a:ext cx="647285" cy="512999"/>
            <a:chOff x="3517678" y="3062050"/>
            <a:chExt cx="1225868" cy="971550"/>
          </a:xfrm>
        </p:grpSpPr>
        <p:sp>
          <p:nvSpPr>
            <p:cNvPr id="189" name="Freeform: Shape 188">
              <a:extLst>
                <a:ext uri="{FF2B5EF4-FFF2-40B4-BE49-F238E27FC236}">
                  <a16:creationId xmlns:a16="http://schemas.microsoft.com/office/drawing/2014/main" id="{1F016A21-0447-401A-902B-7B344D3766F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sz="1765"/>
            </a:p>
          </p:txBody>
        </p:sp>
        <p:sp>
          <p:nvSpPr>
            <p:cNvPr id="190" name="Freeform: Shape 189">
              <a:extLst>
                <a:ext uri="{FF2B5EF4-FFF2-40B4-BE49-F238E27FC236}">
                  <a16:creationId xmlns:a16="http://schemas.microsoft.com/office/drawing/2014/main" id="{F33893F2-EB6D-495C-8078-C6D5C48D5A1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sz="1765"/>
            </a:p>
          </p:txBody>
        </p:sp>
        <p:sp>
          <p:nvSpPr>
            <p:cNvPr id="191" name="Freeform: Shape 190">
              <a:extLst>
                <a:ext uri="{FF2B5EF4-FFF2-40B4-BE49-F238E27FC236}">
                  <a16:creationId xmlns:a16="http://schemas.microsoft.com/office/drawing/2014/main" id="{ADE88901-87A5-4335-84B4-9E41189B51A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sz="1765"/>
            </a:p>
          </p:txBody>
        </p:sp>
        <p:sp>
          <p:nvSpPr>
            <p:cNvPr id="192" name="Freeform: Shape 191">
              <a:extLst>
                <a:ext uri="{FF2B5EF4-FFF2-40B4-BE49-F238E27FC236}">
                  <a16:creationId xmlns:a16="http://schemas.microsoft.com/office/drawing/2014/main" id="{82B344FD-84D6-4652-9EAF-507A4248832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sp>
          <p:nvSpPr>
            <p:cNvPr id="193" name="Freeform: Shape 192">
              <a:extLst>
                <a:ext uri="{FF2B5EF4-FFF2-40B4-BE49-F238E27FC236}">
                  <a16:creationId xmlns:a16="http://schemas.microsoft.com/office/drawing/2014/main" id="{902A6EE1-CD2E-4494-8EF3-745D28E95C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sz="1765"/>
            </a:p>
          </p:txBody>
        </p:sp>
        <p:sp>
          <p:nvSpPr>
            <p:cNvPr id="194" name="Freeform: Shape 193">
              <a:extLst>
                <a:ext uri="{FF2B5EF4-FFF2-40B4-BE49-F238E27FC236}">
                  <a16:creationId xmlns:a16="http://schemas.microsoft.com/office/drawing/2014/main" id="{B820F95F-E7BB-4BA8-A7E1-917DC752631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sz="1765"/>
            </a:p>
          </p:txBody>
        </p:sp>
        <p:sp>
          <p:nvSpPr>
            <p:cNvPr id="195" name="Freeform: Shape 194">
              <a:extLst>
                <a:ext uri="{FF2B5EF4-FFF2-40B4-BE49-F238E27FC236}">
                  <a16:creationId xmlns:a16="http://schemas.microsoft.com/office/drawing/2014/main" id="{5565BCC9-B357-437C-95F5-C3A9525669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sz="1765"/>
            </a:p>
          </p:txBody>
        </p:sp>
        <p:sp>
          <p:nvSpPr>
            <p:cNvPr id="196" name="Freeform: Shape 195">
              <a:extLst>
                <a:ext uri="{FF2B5EF4-FFF2-40B4-BE49-F238E27FC236}">
                  <a16:creationId xmlns:a16="http://schemas.microsoft.com/office/drawing/2014/main" id="{E68B4195-D434-4A1A-913C-88F8BB1966E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sz="1765"/>
            </a:p>
          </p:txBody>
        </p:sp>
        <p:sp>
          <p:nvSpPr>
            <p:cNvPr id="197" name="Freeform: Shape 196">
              <a:extLst>
                <a:ext uri="{FF2B5EF4-FFF2-40B4-BE49-F238E27FC236}">
                  <a16:creationId xmlns:a16="http://schemas.microsoft.com/office/drawing/2014/main" id="{E8C81F7B-8F0D-4D7A-B7AB-554C8DFA981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sz="1765"/>
            </a:p>
          </p:txBody>
        </p:sp>
        <p:sp>
          <p:nvSpPr>
            <p:cNvPr id="198" name="Freeform: Shape 197">
              <a:extLst>
                <a:ext uri="{FF2B5EF4-FFF2-40B4-BE49-F238E27FC236}">
                  <a16:creationId xmlns:a16="http://schemas.microsoft.com/office/drawing/2014/main" id="{3A17A365-8739-4B23-B201-A9022404A09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sz="1765"/>
            </a:p>
          </p:txBody>
        </p:sp>
        <p:sp>
          <p:nvSpPr>
            <p:cNvPr id="199" name="Freeform: Shape 198">
              <a:extLst>
                <a:ext uri="{FF2B5EF4-FFF2-40B4-BE49-F238E27FC236}">
                  <a16:creationId xmlns:a16="http://schemas.microsoft.com/office/drawing/2014/main" id="{A4CCD8D7-2E3B-44A2-BA86-75393AB86EE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sz="1765"/>
            </a:p>
          </p:txBody>
        </p:sp>
        <p:sp>
          <p:nvSpPr>
            <p:cNvPr id="200" name="Freeform: Shape 199">
              <a:extLst>
                <a:ext uri="{FF2B5EF4-FFF2-40B4-BE49-F238E27FC236}">
                  <a16:creationId xmlns:a16="http://schemas.microsoft.com/office/drawing/2014/main" id="{169D33D3-9923-42A6-B376-165B9CDAE7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sz="1765"/>
            </a:p>
          </p:txBody>
        </p:sp>
        <p:sp>
          <p:nvSpPr>
            <p:cNvPr id="201" name="Freeform: Shape 200">
              <a:extLst>
                <a:ext uri="{FF2B5EF4-FFF2-40B4-BE49-F238E27FC236}">
                  <a16:creationId xmlns:a16="http://schemas.microsoft.com/office/drawing/2014/main" id="{2F64B0EC-589B-4E83-99FB-543DB67C4C5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sz="1765"/>
            </a:p>
          </p:txBody>
        </p:sp>
      </p:grpSp>
      <p:pic>
        <p:nvPicPr>
          <p:cNvPr id="202" name="Graphic 201">
            <a:extLst>
              <a:ext uri="{FF2B5EF4-FFF2-40B4-BE49-F238E27FC236}">
                <a16:creationId xmlns:a16="http://schemas.microsoft.com/office/drawing/2014/main" id="{2BC6B518-FD78-4587-92CD-1484F9EF4A9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51801" y="4097375"/>
            <a:ext cx="595123" cy="601131"/>
          </a:xfrm>
          <a:prstGeom prst="rect">
            <a:avLst/>
          </a:prstGeom>
        </p:spPr>
      </p:pic>
      <p:sp>
        <p:nvSpPr>
          <p:cNvPr id="209" name="Rectangle 208">
            <a:hlinkClick r:id="rId8" action="ppaction://hlinksldjump"/>
            <a:extLst>
              <a:ext uri="{FF2B5EF4-FFF2-40B4-BE49-F238E27FC236}">
                <a16:creationId xmlns:a16="http://schemas.microsoft.com/office/drawing/2014/main" id="{42488AE9-4492-4626-BCD7-AF9140895E18}"/>
              </a:ext>
            </a:extLst>
          </p:cNvPr>
          <p:cNvSpPr/>
          <p:nvPr/>
        </p:nvSpPr>
        <p:spPr bwMode="auto">
          <a:xfrm>
            <a:off x="282113"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hlinkClick r:id="" action="ppaction://noaction"/>
            <a:extLst>
              <a:ext uri="{FF2B5EF4-FFF2-40B4-BE49-F238E27FC236}">
                <a16:creationId xmlns:a16="http://schemas.microsoft.com/office/drawing/2014/main" id="{6BF322D4-0A91-469C-A797-DC06873B3A90}"/>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hlinkClick r:id="" action="ppaction://noaction"/>
            <a:extLst>
              <a:ext uri="{FF2B5EF4-FFF2-40B4-BE49-F238E27FC236}">
                <a16:creationId xmlns:a16="http://schemas.microsoft.com/office/drawing/2014/main" id="{3BB7507C-C63C-41A6-8B7F-6D86258F0FC8}"/>
              </a:ext>
            </a:extLst>
          </p:cNvPr>
          <p:cNvSpPr/>
          <p:nvPr/>
        </p:nvSpPr>
        <p:spPr bwMode="auto">
          <a:xfrm>
            <a:off x="297454" y="276917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hlinkClick r:id="rId9" action="ppaction://hlinksldjump"/>
            <a:extLst>
              <a:ext uri="{FF2B5EF4-FFF2-40B4-BE49-F238E27FC236}">
                <a16:creationId xmlns:a16="http://schemas.microsoft.com/office/drawing/2014/main" id="{A9B1B6A4-EEB8-43A9-B48C-5E54165A9BDC}"/>
              </a:ext>
            </a:extLst>
          </p:cNvPr>
          <p:cNvSpPr/>
          <p:nvPr/>
        </p:nvSpPr>
        <p:spPr bwMode="auto">
          <a:xfrm>
            <a:off x="284999"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Rounded Corners 83">
            <a:extLst>
              <a:ext uri="{FF2B5EF4-FFF2-40B4-BE49-F238E27FC236}">
                <a16:creationId xmlns:a16="http://schemas.microsoft.com/office/drawing/2014/main" id="{2AD47BE4-BD2A-436B-B15F-F1D437983592}"/>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latin typeface="Segoe UI" panose="020B0502040204020203" pitchFamily="34" charset="0"/>
                <a:cs typeface="Segoe UI" panose="020B0502040204020203" pitchFamily="34" charset="0"/>
              </a:rPr>
              <a:t>ACS Engine</a:t>
            </a:r>
          </a:p>
        </p:txBody>
      </p:sp>
      <p:grpSp>
        <p:nvGrpSpPr>
          <p:cNvPr id="111" name="Group 110">
            <a:extLst>
              <a:ext uri="{FF2B5EF4-FFF2-40B4-BE49-F238E27FC236}">
                <a16:creationId xmlns:a16="http://schemas.microsoft.com/office/drawing/2014/main" id="{03DCA1AC-1809-469C-9185-935727B12832}"/>
              </a:ext>
            </a:extLst>
          </p:cNvPr>
          <p:cNvGrpSpPr/>
          <p:nvPr/>
        </p:nvGrpSpPr>
        <p:grpSpPr>
          <a:xfrm>
            <a:off x="772595" y="515342"/>
            <a:ext cx="547901" cy="528830"/>
            <a:chOff x="2368476" y="589018"/>
            <a:chExt cx="1012508" cy="977265"/>
          </a:xfrm>
        </p:grpSpPr>
        <p:sp>
          <p:nvSpPr>
            <p:cNvPr id="112" name="Freeform: Shape 111">
              <a:extLst>
                <a:ext uri="{FF2B5EF4-FFF2-40B4-BE49-F238E27FC236}">
                  <a16:creationId xmlns:a16="http://schemas.microsoft.com/office/drawing/2014/main" id="{F9F26AFB-C2CF-4132-8498-2228DE7AD34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13" name="Freeform: Shape 112">
              <a:extLst>
                <a:ext uri="{FF2B5EF4-FFF2-40B4-BE49-F238E27FC236}">
                  <a16:creationId xmlns:a16="http://schemas.microsoft.com/office/drawing/2014/main" id="{621DBB4B-E9D4-42D6-A7C3-E224CA4D5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114" name="Freeform: Shape 113">
              <a:extLst>
                <a:ext uri="{FF2B5EF4-FFF2-40B4-BE49-F238E27FC236}">
                  <a16:creationId xmlns:a16="http://schemas.microsoft.com/office/drawing/2014/main" id="{507765E8-BBFB-45D9-A45D-90BD5C65ACE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115" name="Freeform: Shape 114">
              <a:extLst>
                <a:ext uri="{FF2B5EF4-FFF2-40B4-BE49-F238E27FC236}">
                  <a16:creationId xmlns:a16="http://schemas.microsoft.com/office/drawing/2014/main" id="{F9AD4015-E0A8-4496-95B7-DCA2A9D10D2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16" name="Freeform: Shape 115">
              <a:extLst>
                <a:ext uri="{FF2B5EF4-FFF2-40B4-BE49-F238E27FC236}">
                  <a16:creationId xmlns:a16="http://schemas.microsoft.com/office/drawing/2014/main" id="{9AE34ACC-86F2-42FC-988C-C2D82C597CE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sz="1765"/>
            </a:p>
          </p:txBody>
        </p:sp>
        <p:sp>
          <p:nvSpPr>
            <p:cNvPr id="117" name="Freeform: Shape 116">
              <a:extLst>
                <a:ext uri="{FF2B5EF4-FFF2-40B4-BE49-F238E27FC236}">
                  <a16:creationId xmlns:a16="http://schemas.microsoft.com/office/drawing/2014/main" id="{C416ACF8-BCAB-411C-B151-35649328AE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sz="1765"/>
            </a:p>
          </p:txBody>
        </p:sp>
        <p:sp>
          <p:nvSpPr>
            <p:cNvPr id="118" name="Freeform: Shape 117">
              <a:extLst>
                <a:ext uri="{FF2B5EF4-FFF2-40B4-BE49-F238E27FC236}">
                  <a16:creationId xmlns:a16="http://schemas.microsoft.com/office/drawing/2014/main" id="{77176324-FD0E-4BF8-9C3B-A91C2E9A6F0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19" name="Freeform: Shape 118">
              <a:extLst>
                <a:ext uri="{FF2B5EF4-FFF2-40B4-BE49-F238E27FC236}">
                  <a16:creationId xmlns:a16="http://schemas.microsoft.com/office/drawing/2014/main" id="{6A48F80E-2318-4008-A0DC-3734CC162D6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20" name="Freeform: Shape 119">
              <a:extLst>
                <a:ext uri="{FF2B5EF4-FFF2-40B4-BE49-F238E27FC236}">
                  <a16:creationId xmlns:a16="http://schemas.microsoft.com/office/drawing/2014/main" id="{6E38B3B7-0F29-4838-99F8-54D471738BE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121" name="Freeform: Shape 120">
              <a:extLst>
                <a:ext uri="{FF2B5EF4-FFF2-40B4-BE49-F238E27FC236}">
                  <a16:creationId xmlns:a16="http://schemas.microsoft.com/office/drawing/2014/main" id="{BD600A24-89BA-4B13-94D7-661F516E87C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22" name="Freeform: Shape 121">
              <a:extLst>
                <a:ext uri="{FF2B5EF4-FFF2-40B4-BE49-F238E27FC236}">
                  <a16:creationId xmlns:a16="http://schemas.microsoft.com/office/drawing/2014/main" id="{AA000345-F491-4A82-BDD5-4932A288FCDB}"/>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23" name="Freeform: Shape 122">
              <a:extLst>
                <a:ext uri="{FF2B5EF4-FFF2-40B4-BE49-F238E27FC236}">
                  <a16:creationId xmlns:a16="http://schemas.microsoft.com/office/drawing/2014/main" id="{355A691F-136F-45DF-AA18-5039636C49F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sp>
          <p:nvSpPr>
            <p:cNvPr id="124" name="Freeform: Shape 123">
              <a:extLst>
                <a:ext uri="{FF2B5EF4-FFF2-40B4-BE49-F238E27FC236}">
                  <a16:creationId xmlns:a16="http://schemas.microsoft.com/office/drawing/2014/main" id="{66D2D1F9-2099-4634-84FB-DC954C2AB0B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25" name="Freeform: Shape 124">
              <a:extLst>
                <a:ext uri="{FF2B5EF4-FFF2-40B4-BE49-F238E27FC236}">
                  <a16:creationId xmlns:a16="http://schemas.microsoft.com/office/drawing/2014/main" id="{87434F4D-C1BD-4E88-9A2A-0F1382A7A79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126" name="Freeform: Shape 125">
              <a:extLst>
                <a:ext uri="{FF2B5EF4-FFF2-40B4-BE49-F238E27FC236}">
                  <a16:creationId xmlns:a16="http://schemas.microsoft.com/office/drawing/2014/main" id="{D51B5145-5826-4B59-A369-CA33399F5BF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27" name="Freeform: Shape 126">
              <a:extLst>
                <a:ext uri="{FF2B5EF4-FFF2-40B4-BE49-F238E27FC236}">
                  <a16:creationId xmlns:a16="http://schemas.microsoft.com/office/drawing/2014/main" id="{BB4BF25F-C8F6-4800-B6A5-31EAC9AF567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sz="1765"/>
            </a:p>
          </p:txBody>
        </p:sp>
        <p:sp>
          <p:nvSpPr>
            <p:cNvPr id="128" name="Freeform: Shape 127">
              <a:extLst>
                <a:ext uri="{FF2B5EF4-FFF2-40B4-BE49-F238E27FC236}">
                  <a16:creationId xmlns:a16="http://schemas.microsoft.com/office/drawing/2014/main" id="{9766102A-ACB0-4248-85EA-F5AF2780137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sz="1765"/>
            </a:p>
          </p:txBody>
        </p:sp>
        <p:sp>
          <p:nvSpPr>
            <p:cNvPr id="129" name="Freeform: Shape 128">
              <a:extLst>
                <a:ext uri="{FF2B5EF4-FFF2-40B4-BE49-F238E27FC236}">
                  <a16:creationId xmlns:a16="http://schemas.microsoft.com/office/drawing/2014/main" id="{F4B348E8-C049-46AE-9FBA-D83F8B7080D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sz="1765"/>
            </a:p>
          </p:txBody>
        </p:sp>
        <p:sp>
          <p:nvSpPr>
            <p:cNvPr id="130" name="Freeform: Shape 129">
              <a:extLst>
                <a:ext uri="{FF2B5EF4-FFF2-40B4-BE49-F238E27FC236}">
                  <a16:creationId xmlns:a16="http://schemas.microsoft.com/office/drawing/2014/main" id="{35D0C036-4FD9-4315-8B14-1ACB2314B13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sz="1765"/>
            </a:p>
          </p:txBody>
        </p:sp>
        <p:sp>
          <p:nvSpPr>
            <p:cNvPr id="131" name="Freeform: Shape 130">
              <a:extLst>
                <a:ext uri="{FF2B5EF4-FFF2-40B4-BE49-F238E27FC236}">
                  <a16:creationId xmlns:a16="http://schemas.microsoft.com/office/drawing/2014/main" id="{947626BC-DD46-426E-98B8-4D9185DD5CD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sz="1765"/>
            </a:p>
          </p:txBody>
        </p:sp>
        <p:sp>
          <p:nvSpPr>
            <p:cNvPr id="132" name="Freeform: Shape 131">
              <a:extLst>
                <a:ext uri="{FF2B5EF4-FFF2-40B4-BE49-F238E27FC236}">
                  <a16:creationId xmlns:a16="http://schemas.microsoft.com/office/drawing/2014/main" id="{2DD5DAA1-A831-4E77-B6F5-5916D8F3296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sz="1765"/>
            </a:p>
          </p:txBody>
        </p:sp>
      </p:grpSp>
      <p:sp>
        <p:nvSpPr>
          <p:cNvPr id="133" name="Rectangle 132">
            <a:hlinkClick r:id="rId9" action="ppaction://hlinksldjump"/>
            <a:extLst>
              <a:ext uri="{FF2B5EF4-FFF2-40B4-BE49-F238E27FC236}">
                <a16:creationId xmlns:a16="http://schemas.microsoft.com/office/drawing/2014/main" id="{814BE424-F18F-4E08-ABB2-E265F293FCBC}"/>
              </a:ext>
            </a:extLst>
          </p:cNvPr>
          <p:cNvSpPr/>
          <p:nvPr/>
        </p:nvSpPr>
        <p:spPr bwMode="auto">
          <a:xfrm>
            <a:off x="325885" y="2528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Rounded Corners 170">
            <a:extLst>
              <a:ext uri="{FF2B5EF4-FFF2-40B4-BE49-F238E27FC236}">
                <a16:creationId xmlns:a16="http://schemas.microsoft.com/office/drawing/2014/main" id="{4AEE4D45-3C95-4AA8-8529-128D099D36B8}"/>
              </a:ext>
            </a:extLst>
          </p:cNvPr>
          <p:cNvSpPr/>
          <p:nvPr/>
        </p:nvSpPr>
        <p:spPr bwMode="auto">
          <a:xfrm>
            <a:off x="865" y="4723791"/>
            <a:ext cx="2091360" cy="496509"/>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chemeClr val="tx1"/>
                </a:solidFill>
                <a:cs typeface="Segoe UI" panose="020B0502040204020203" pitchFamily="34" charset="0"/>
              </a:rPr>
              <a:t>Open Service Broker </a:t>
            </a:r>
            <a:br>
              <a:rPr lang="en-US" sz="1175" dirty="0">
                <a:solidFill>
                  <a:schemeClr val="tx1"/>
                </a:solidFill>
                <a:cs typeface="Segoe UI" panose="020B0502040204020203" pitchFamily="34" charset="0"/>
              </a:rPr>
            </a:br>
            <a:r>
              <a:rPr lang="en-US" sz="1175" dirty="0">
                <a:solidFill>
                  <a:schemeClr val="tx1"/>
                </a:solidFill>
                <a:cs typeface="Segoe UI" panose="020B0502040204020203" pitchFamily="34" charset="0"/>
              </a:rPr>
              <a:t>for Azure (OSBA)</a:t>
            </a:r>
          </a:p>
        </p:txBody>
      </p:sp>
    </p:spTree>
    <p:extLst>
      <p:ext uri="{BB962C8B-B14F-4D97-AF65-F5344CB8AC3E}">
        <p14:creationId xmlns:p14="http://schemas.microsoft.com/office/powerpoint/2010/main" val="1357921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solidFill>
                  <a:schemeClr val="bg1"/>
                </a:solidFill>
              </a:rPr>
              <a:t>Table of contents</a:t>
            </a:r>
          </a:p>
        </p:txBody>
      </p:sp>
      <p:grpSp>
        <p:nvGrpSpPr>
          <p:cNvPr id="12" name="Group 11"/>
          <p:cNvGrpSpPr/>
          <p:nvPr/>
        </p:nvGrpSpPr>
        <p:grpSpPr>
          <a:xfrm>
            <a:off x="869963" y="2300474"/>
            <a:ext cx="10414062" cy="2254374"/>
            <a:chOff x="887407" y="2856757"/>
            <a:chExt cx="10622886" cy="2299579"/>
          </a:xfrm>
        </p:grpSpPr>
        <p:grpSp>
          <p:nvGrpSpPr>
            <p:cNvPr id="5" name="Group 4"/>
            <p:cNvGrpSpPr/>
            <p:nvPr/>
          </p:nvGrpSpPr>
          <p:grpSpPr>
            <a:xfrm>
              <a:off x="8358202" y="3727084"/>
              <a:ext cx="1657931" cy="1429252"/>
              <a:chOff x="8331342" y="3727084"/>
              <a:chExt cx="1657931" cy="1429252"/>
            </a:xfrm>
          </p:grpSpPr>
          <p:sp>
            <p:nvSpPr>
              <p:cNvPr id="23" name="Hexagon 22">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32" name="Rectangle 31">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Hands-on Lab</a:t>
                </a:r>
              </a:p>
            </p:txBody>
          </p:sp>
          <p:sp>
            <p:nvSpPr>
              <p:cNvPr id="61"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 name="Group 3"/>
            <p:cNvGrpSpPr/>
            <p:nvPr/>
          </p:nvGrpSpPr>
          <p:grpSpPr>
            <a:xfrm>
              <a:off x="9852362" y="2856757"/>
              <a:ext cx="1657931" cy="1429252"/>
              <a:chOff x="9797498" y="2856757"/>
              <a:chExt cx="1657931" cy="1429252"/>
            </a:xfrm>
          </p:grpSpPr>
          <p:sp>
            <p:nvSpPr>
              <p:cNvPr id="48" name="Hexagon 47">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49" name="Rectangle 48">
                <a:extLst>
                  <a:ext uri="{FF2B5EF4-FFF2-40B4-BE49-F238E27FC236}">
                    <a16:creationId xmlns:a16="http://schemas.microsoft.com/office/drawing/2014/main" id="{943B9012-C0B0-4B44-83A4-5A184C43A0F8}"/>
                  </a:ext>
                </a:extLst>
              </p:cNvPr>
              <p:cNvSpPr/>
              <p:nvPr/>
            </p:nvSpPr>
            <p:spPr>
              <a:xfrm>
                <a:off x="10167392" y="3748563"/>
                <a:ext cx="918143" cy="260315"/>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Questions</a:t>
                </a:r>
              </a:p>
            </p:txBody>
          </p:sp>
          <p:sp>
            <p:nvSpPr>
              <p:cNvPr id="71"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8" name="Group 7"/>
            <p:cNvGrpSpPr/>
            <p:nvPr/>
          </p:nvGrpSpPr>
          <p:grpSpPr>
            <a:xfrm>
              <a:off x="3875725" y="2856757"/>
              <a:ext cx="1657931" cy="1429252"/>
              <a:chOff x="3825022" y="2856757"/>
              <a:chExt cx="1657931" cy="1429252"/>
            </a:xfrm>
          </p:grpSpPr>
          <p:sp>
            <p:nvSpPr>
              <p:cNvPr id="17" name="Hexagon 16">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2E6E921B-5532-4CBF-9B79-3015F0DC1520}"/>
                  </a:ext>
                </a:extLst>
              </p:cNvPr>
              <p:cNvSpPr/>
              <p:nvPr/>
            </p:nvSpPr>
            <p:spPr>
              <a:xfrm>
                <a:off x="4075811" y="3665498"/>
                <a:ext cx="1156353" cy="426446"/>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Kubernetes Overview</a:t>
                </a:r>
              </a:p>
            </p:txBody>
          </p:sp>
          <p:sp>
            <p:nvSpPr>
              <p:cNvPr id="73"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p>
            </p:txBody>
          </p:sp>
        </p:grpSp>
        <p:grpSp>
          <p:nvGrpSpPr>
            <p:cNvPr id="9" name="Group 8"/>
            <p:cNvGrpSpPr/>
            <p:nvPr/>
          </p:nvGrpSpPr>
          <p:grpSpPr>
            <a:xfrm>
              <a:off x="2381566" y="3727084"/>
              <a:ext cx="1657931" cy="1429252"/>
              <a:chOff x="2322916" y="3727084"/>
              <a:chExt cx="1657931" cy="1429252"/>
            </a:xfrm>
          </p:grpSpPr>
          <p:sp>
            <p:nvSpPr>
              <p:cNvPr id="15" name="Hexagon 1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5" name="Rectangle 24">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75"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10" name="Group 9"/>
            <p:cNvGrpSpPr/>
            <p:nvPr/>
          </p:nvGrpSpPr>
          <p:grpSpPr>
            <a:xfrm>
              <a:off x="887407" y="2856757"/>
              <a:ext cx="1657931" cy="1429252"/>
              <a:chOff x="832543" y="2856757"/>
              <a:chExt cx="1657931" cy="1429252"/>
            </a:xfrm>
          </p:grpSpPr>
          <p:sp>
            <p:nvSpPr>
              <p:cNvPr id="14"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24" name="Rectangle 23">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76"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grpSp>
        <p:grpSp>
          <p:nvGrpSpPr>
            <p:cNvPr id="7" name="Group 6"/>
            <p:cNvGrpSpPr/>
            <p:nvPr/>
          </p:nvGrpSpPr>
          <p:grpSpPr>
            <a:xfrm>
              <a:off x="5369885" y="3727084"/>
              <a:ext cx="1657931" cy="1429252"/>
              <a:chOff x="5327130" y="3727084"/>
              <a:chExt cx="1657931" cy="1429252"/>
            </a:xfrm>
          </p:grpSpPr>
          <p:sp>
            <p:nvSpPr>
              <p:cNvPr id="20" name="Hexagon 19">
                <a:extLst>
                  <a:ext uri="{FF2B5EF4-FFF2-40B4-BE49-F238E27FC236}">
                    <a16:creationId xmlns:a16="http://schemas.microsoft.com/office/drawing/2014/main" id="{B137AF26-29E6-4E26-BDEC-67DBFCE25FB2}"/>
                  </a:ext>
                </a:extLst>
              </p:cNvPr>
              <p:cNvSpPr/>
              <p:nvPr/>
            </p:nvSpPr>
            <p:spPr bwMode="auto">
              <a:xfrm>
                <a:off x="5327130"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30" name="Rectangle 29">
                <a:extLst>
                  <a:ext uri="{FF2B5EF4-FFF2-40B4-BE49-F238E27FC236}">
                    <a16:creationId xmlns:a16="http://schemas.microsoft.com/office/drawing/2014/main" id="{52EED68E-8987-4BC0-9CAC-2BE2B1F3581D}"/>
                  </a:ext>
                </a:extLst>
              </p:cNvPr>
              <p:cNvSpPr/>
              <p:nvPr/>
            </p:nvSpPr>
            <p:spPr>
              <a:xfrm>
                <a:off x="5566597" y="4441730"/>
                <a:ext cx="1178994" cy="592577"/>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Running Containers in Azure</a:t>
                </a:r>
              </a:p>
            </p:txBody>
          </p:sp>
          <p:sp>
            <p:nvSpPr>
              <p:cNvPr id="77"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6" name="Group 5"/>
            <p:cNvGrpSpPr/>
            <p:nvPr/>
          </p:nvGrpSpPr>
          <p:grpSpPr>
            <a:xfrm>
              <a:off x="6864043" y="2856757"/>
              <a:ext cx="1657931" cy="1429252"/>
              <a:chOff x="6841355" y="2856757"/>
              <a:chExt cx="1657931" cy="1429252"/>
            </a:xfrm>
          </p:grpSpPr>
          <p:sp>
            <p:nvSpPr>
              <p:cNvPr id="21" name="Hexagon 20">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31" name="Rectangle 30">
                <a:extLst>
                  <a:ext uri="{FF2B5EF4-FFF2-40B4-BE49-F238E27FC236}">
                    <a16:creationId xmlns:a16="http://schemas.microsoft.com/office/drawing/2014/main" id="{943B9012-C0B0-4B44-83A4-5A184C43A0F8}"/>
                  </a:ext>
                </a:extLst>
              </p:cNvPr>
              <p:cNvSpPr/>
              <p:nvPr/>
            </p:nvSpPr>
            <p:spPr>
              <a:xfrm>
                <a:off x="7059514" y="3748563"/>
                <a:ext cx="1221612" cy="260315"/>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Demo</a:t>
                </a:r>
              </a:p>
            </p:txBody>
          </p:sp>
        </p:grpSp>
      </p:gr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2316235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5797B37-79FA-4991-B192-538511FB0C62}"/>
              </a:ext>
            </a:extLst>
          </p:cNvPr>
          <p:cNvSpPr/>
          <p:nvPr/>
        </p:nvSpPr>
        <p:spPr bwMode="auto">
          <a:xfrm>
            <a:off x="6096000" y="1263671"/>
            <a:ext cx="5313113"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2" name="Title 1">
            <a:extLst>
              <a:ext uri="{FF2B5EF4-FFF2-40B4-BE49-F238E27FC236}">
                <a16:creationId xmlns:a16="http://schemas.microsoft.com/office/drawing/2014/main" id="{FA1B1368-4E1D-4359-92A0-6CB7DA85A31E}"/>
              </a:ext>
            </a:extLst>
          </p:cNvPr>
          <p:cNvSpPr>
            <a:spLocks noGrp="1"/>
          </p:cNvSpPr>
          <p:nvPr>
            <p:ph type="title"/>
          </p:nvPr>
        </p:nvSpPr>
        <p:spPr/>
        <p:txBody>
          <a:bodyPr/>
          <a:lstStyle/>
          <a:p>
            <a:r>
              <a:rPr lang="en-US" sz="4705" dirty="0">
                <a:solidFill>
                  <a:schemeClr val="tx1"/>
                </a:solidFill>
              </a:rPr>
              <a:t>Containers and Kubernetes </a:t>
            </a:r>
            <a:r>
              <a:rPr lang="en-US" sz="4705" dirty="0">
                <a:solidFill>
                  <a:schemeClr val="accent1"/>
                </a:solidFill>
                <a:latin typeface="Segoe UI Semibold" panose="020B0702040204020203" pitchFamily="34" charset="0"/>
                <a:cs typeface="Segoe UI Semibold" panose="020B0702040204020203" pitchFamily="34" charset="0"/>
              </a:rPr>
              <a:t>momentum</a:t>
            </a:r>
          </a:p>
        </p:txBody>
      </p:sp>
      <p:sp>
        <p:nvSpPr>
          <p:cNvPr id="8" name="Rectangle 7">
            <a:extLst>
              <a:ext uri="{FF2B5EF4-FFF2-40B4-BE49-F238E27FC236}">
                <a16:creationId xmlns:a16="http://schemas.microsoft.com/office/drawing/2014/main" id="{BB8B4DB4-C7D9-4EA2-AC81-FE2B28C2A27E}"/>
              </a:ext>
            </a:extLst>
          </p:cNvPr>
          <p:cNvSpPr/>
          <p:nvPr/>
        </p:nvSpPr>
        <p:spPr bwMode="auto">
          <a:xfrm>
            <a:off x="631761" y="3849119"/>
            <a:ext cx="5147059"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9" name="Rectangle 8">
            <a:extLst>
              <a:ext uri="{FF2B5EF4-FFF2-40B4-BE49-F238E27FC236}">
                <a16:creationId xmlns:a16="http://schemas.microsoft.com/office/drawing/2014/main" id="{0B5FA364-02F8-40A5-B6DB-25F315CBDABF}"/>
              </a:ext>
            </a:extLst>
          </p:cNvPr>
          <p:cNvSpPr/>
          <p:nvPr/>
        </p:nvSpPr>
        <p:spPr>
          <a:xfrm>
            <a:off x="4344654" y="4845632"/>
            <a:ext cx="1177588" cy="707886"/>
          </a:xfrm>
          <a:prstGeom prst="rect">
            <a:avLst/>
          </a:prstGeom>
        </p:spPr>
        <p:txBody>
          <a:bodyPr wrap="square">
            <a:spAutoFit/>
          </a:bodyPr>
          <a:lstStyle/>
          <a:p>
            <a:pPr defTabSz="914367"/>
            <a:r>
              <a:rPr lang="en-US" sz="4000" dirty="0">
                <a:solidFill>
                  <a:srgbClr val="0072C6"/>
                </a:solidFill>
                <a:latin typeface="Segoe UI"/>
              </a:rPr>
              <a:t>75%</a:t>
            </a:r>
            <a:endParaRPr lang="en-US" sz="4000" dirty="0">
              <a:solidFill>
                <a:srgbClr val="0072C6"/>
              </a:solidFill>
              <a:latin typeface="Segoe UI Light"/>
            </a:endParaRPr>
          </a:p>
        </p:txBody>
      </p:sp>
      <p:sp>
        <p:nvSpPr>
          <p:cNvPr id="10" name="TextBox 9">
            <a:extLst>
              <a:ext uri="{FF2B5EF4-FFF2-40B4-BE49-F238E27FC236}">
                <a16:creationId xmlns:a16="http://schemas.microsoft.com/office/drawing/2014/main" id="{50860E60-FD0C-4678-8811-994DCD5E0547}"/>
              </a:ext>
            </a:extLst>
          </p:cNvPr>
          <p:cNvSpPr txBox="1"/>
          <p:nvPr/>
        </p:nvSpPr>
        <p:spPr>
          <a:xfrm>
            <a:off x="1099911" y="4075710"/>
            <a:ext cx="1731838" cy="1246495"/>
          </a:xfrm>
          <a:prstGeom prst="rect">
            <a:avLst/>
          </a:prstGeom>
          <a:noFill/>
        </p:spPr>
        <p:txBody>
          <a:bodyPr wrap="square" lIns="0" tIns="0" rIns="0" bIns="0" rtlCol="0">
            <a:spAutoFit/>
          </a:bodyPr>
          <a:lstStyle/>
          <a:p>
            <a:pPr defTabSz="914367">
              <a:lnSpc>
                <a:spcPct val="90000"/>
              </a:lnSpc>
              <a:spcAft>
                <a:spcPts val="588"/>
              </a:spcAft>
            </a:pPr>
            <a:r>
              <a:rPr lang="en-US" dirty="0">
                <a:solidFill>
                  <a:srgbClr val="505050"/>
                </a:solidFill>
                <a:latin typeface="Segoe UI Semibold" panose="020B0702040204020203" pitchFamily="34" charset="0"/>
                <a:cs typeface="Segoe UI Semibold" panose="020B0702040204020203" pitchFamily="34" charset="0"/>
              </a:rPr>
              <a:t>The average size of a container deployment </a:t>
            </a:r>
            <a:br>
              <a:rPr lang="en-US" dirty="0">
                <a:solidFill>
                  <a:srgbClr val="505050"/>
                </a:solidFill>
                <a:latin typeface="Segoe UI Semibold" panose="020B0702040204020203" pitchFamily="34" charset="0"/>
                <a:cs typeface="Segoe UI Semibold" panose="020B0702040204020203" pitchFamily="34" charset="0"/>
              </a:rPr>
            </a:br>
            <a:r>
              <a:rPr lang="en-US" dirty="0">
                <a:solidFill>
                  <a:srgbClr val="505050"/>
                </a:solidFill>
                <a:latin typeface="Segoe UI Semibold" panose="020B0702040204020203" pitchFamily="34" charset="0"/>
                <a:cs typeface="Segoe UI Semibold" panose="020B0702040204020203" pitchFamily="34" charset="0"/>
              </a:rPr>
              <a:t>has grown 75% in one year. </a:t>
            </a:r>
            <a:r>
              <a:rPr lang="en-US" sz="1600" baseline="30000" dirty="0">
                <a:solidFill>
                  <a:srgbClr val="505050"/>
                </a:solidFill>
                <a:latin typeface="Segoe UI Semibold" panose="020B0702040204020203" pitchFamily="34" charset="0"/>
                <a:cs typeface="Segoe UI Semibold" panose="020B0702040204020203" pitchFamily="34" charset="0"/>
              </a:rPr>
              <a:t>1</a:t>
            </a:r>
            <a:endParaRPr lang="en-US" sz="1700" dirty="0">
              <a:solidFill>
                <a:srgbClr val="505050"/>
              </a:solidFill>
              <a:latin typeface="Segoe UI Light"/>
              <a:cs typeface="Segoe UI" panose="020B0502040204020203" pitchFamily="34" charset="0"/>
            </a:endParaRPr>
          </a:p>
        </p:txBody>
      </p:sp>
      <p:pic>
        <p:nvPicPr>
          <p:cNvPr id="11" name="Graphic 10">
            <a:extLst>
              <a:ext uri="{FF2B5EF4-FFF2-40B4-BE49-F238E27FC236}">
                <a16:creationId xmlns:a16="http://schemas.microsoft.com/office/drawing/2014/main" id="{201B40BD-9DA4-4AB7-9FDC-710E1BC85C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50531" y="4353411"/>
            <a:ext cx="941759" cy="1467392"/>
          </a:xfrm>
          <a:prstGeom prst="rect">
            <a:avLst/>
          </a:prstGeom>
        </p:spPr>
      </p:pic>
      <p:sp>
        <p:nvSpPr>
          <p:cNvPr id="12" name="Rectangle 11">
            <a:extLst>
              <a:ext uri="{FF2B5EF4-FFF2-40B4-BE49-F238E27FC236}">
                <a16:creationId xmlns:a16="http://schemas.microsoft.com/office/drawing/2014/main" id="{D8557792-411C-4E36-998A-A99863C881DB}"/>
              </a:ext>
            </a:extLst>
          </p:cNvPr>
          <p:cNvSpPr/>
          <p:nvPr/>
        </p:nvSpPr>
        <p:spPr>
          <a:xfrm>
            <a:off x="111336" y="6326381"/>
            <a:ext cx="6096000" cy="430887"/>
          </a:xfrm>
          <a:prstGeom prst="rect">
            <a:avLst/>
          </a:prstGeom>
        </p:spPr>
        <p:txBody>
          <a:bodyPr>
            <a:spAutoFit/>
          </a:bodyPr>
          <a:lstStyle/>
          <a:p>
            <a:r>
              <a:rPr lang="en-US" sz="1100" dirty="0">
                <a:solidFill>
                  <a:srgbClr val="505050"/>
                </a:solidFill>
                <a:cs typeface="Segoe UI Semibold" panose="020B0702040204020203" pitchFamily="34" charset="0"/>
              </a:rPr>
              <a:t>1: Datadog </a:t>
            </a:r>
            <a:r>
              <a:rPr lang="en-US" sz="1100" dirty="0">
                <a:solidFill>
                  <a:srgbClr val="505050"/>
                </a:solidFill>
                <a:cs typeface="Segoe UI Semibold" panose="020B0702040204020203" pitchFamily="34" charset="0"/>
                <a:hlinkClick r:id="rId5"/>
              </a:rPr>
              <a:t>report</a:t>
            </a:r>
            <a:r>
              <a:rPr lang="en-US" sz="1100" dirty="0">
                <a:solidFill>
                  <a:srgbClr val="505050"/>
                </a:solidFill>
                <a:cs typeface="Segoe UI Semibold" panose="020B0702040204020203" pitchFamily="34" charset="0"/>
              </a:rPr>
              <a:t>: 8 Surprising Facts About Real Docker Adoption   </a:t>
            </a:r>
          </a:p>
          <a:p>
            <a:r>
              <a:rPr lang="en-US" sz="1100" dirty="0">
                <a:solidFill>
                  <a:srgbClr val="505050"/>
                </a:solidFill>
                <a:cs typeface="Segoe UI Semibold" panose="020B0702040204020203" pitchFamily="34" charset="0"/>
              </a:rPr>
              <a:t>2: CNCF </a:t>
            </a:r>
            <a:r>
              <a:rPr lang="en-US" sz="1100" dirty="0">
                <a:solidFill>
                  <a:srgbClr val="505050"/>
                </a:solidFill>
                <a:cs typeface="Segoe UI Semibold" panose="020B0702040204020203" pitchFamily="34" charset="0"/>
                <a:hlinkClick r:id="rId6"/>
              </a:rPr>
              <a:t>survey</a:t>
            </a:r>
            <a:r>
              <a:rPr lang="en-US" sz="1100" dirty="0">
                <a:solidFill>
                  <a:srgbClr val="505050"/>
                </a:solidFill>
                <a:cs typeface="Segoe UI Semibold" panose="020B0702040204020203" pitchFamily="34" charset="0"/>
              </a:rPr>
              <a:t>: </a:t>
            </a:r>
            <a:r>
              <a:rPr lang="en-US" sz="1100" dirty="0"/>
              <a:t>cloud-native-technologies-scaling-production-applications</a:t>
            </a:r>
          </a:p>
        </p:txBody>
      </p:sp>
      <p:sp>
        <p:nvSpPr>
          <p:cNvPr id="23" name="Rectangle 22">
            <a:extLst>
              <a:ext uri="{FF2B5EF4-FFF2-40B4-BE49-F238E27FC236}">
                <a16:creationId xmlns:a16="http://schemas.microsoft.com/office/drawing/2014/main" id="{DF4B6684-C8B7-4BC8-8CFB-D5F3C31DB9DE}"/>
              </a:ext>
            </a:extLst>
          </p:cNvPr>
          <p:cNvSpPr/>
          <p:nvPr/>
        </p:nvSpPr>
        <p:spPr bwMode="auto">
          <a:xfrm>
            <a:off x="6096000" y="3841086"/>
            <a:ext cx="5313113" cy="22882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graphicFrame>
        <p:nvGraphicFramePr>
          <p:cNvPr id="24" name="Chart 23">
            <a:extLst>
              <a:ext uri="{FF2B5EF4-FFF2-40B4-BE49-F238E27FC236}">
                <a16:creationId xmlns:a16="http://schemas.microsoft.com/office/drawing/2014/main" id="{4684620A-78DE-4A49-A250-51F76237CBD7}"/>
              </a:ext>
            </a:extLst>
          </p:cNvPr>
          <p:cNvGraphicFramePr/>
          <p:nvPr>
            <p:extLst>
              <p:ext uri="{D42A27DB-BD31-4B8C-83A1-F6EECF244321}">
                <p14:modId xmlns:p14="http://schemas.microsoft.com/office/powerpoint/2010/main" val="4160479556"/>
              </p:ext>
            </p:extLst>
          </p:nvPr>
        </p:nvGraphicFramePr>
        <p:xfrm>
          <a:off x="9181735" y="3968521"/>
          <a:ext cx="2243545" cy="1914995"/>
        </p:xfrm>
        <a:graphic>
          <a:graphicData uri="http://schemas.openxmlformats.org/drawingml/2006/chart">
            <c:chart xmlns:c="http://schemas.openxmlformats.org/drawingml/2006/chart" xmlns:r="http://schemas.openxmlformats.org/officeDocument/2006/relationships" r:id="rId7"/>
          </a:graphicData>
        </a:graphic>
      </p:graphicFrame>
      <p:sp>
        <p:nvSpPr>
          <p:cNvPr id="25" name="Rectangle 24">
            <a:extLst>
              <a:ext uri="{FF2B5EF4-FFF2-40B4-BE49-F238E27FC236}">
                <a16:creationId xmlns:a16="http://schemas.microsoft.com/office/drawing/2014/main" id="{F5FF80D3-CB0C-47E7-9BA4-4E659FA85842}"/>
              </a:ext>
            </a:extLst>
          </p:cNvPr>
          <p:cNvSpPr/>
          <p:nvPr/>
        </p:nvSpPr>
        <p:spPr>
          <a:xfrm>
            <a:off x="6628772" y="5138019"/>
            <a:ext cx="2125331" cy="646331"/>
          </a:xfrm>
          <a:prstGeom prst="rect">
            <a:avLst/>
          </a:prstGeom>
        </p:spPr>
        <p:txBody>
          <a:bodyPr wrap="square">
            <a:spAutoFit/>
          </a:bodyPr>
          <a:lstStyle/>
          <a:p>
            <a:pPr defTabSz="914367"/>
            <a:r>
              <a:rPr lang="en-US" sz="1200" dirty="0">
                <a:solidFill>
                  <a:srgbClr val="505050"/>
                </a:solidFill>
                <a:latin typeface="Segoe UI"/>
              </a:rPr>
              <a:t>Nearly </a:t>
            </a:r>
            <a:r>
              <a:rPr lang="en-US" sz="1200" b="1" dirty="0">
                <a:solidFill>
                  <a:srgbClr val="505050"/>
                </a:solidFill>
                <a:latin typeface="Segoe UI Semibold" panose="020B0702040204020203" pitchFamily="34" charset="0"/>
                <a:cs typeface="Segoe UI Semibold" panose="020B0702040204020203" pitchFamily="34" charset="0"/>
              </a:rPr>
              <a:t>50% </a:t>
            </a:r>
            <a:r>
              <a:rPr lang="en-US" sz="1200" dirty="0">
                <a:solidFill>
                  <a:srgbClr val="505050"/>
                </a:solidFill>
                <a:latin typeface="Segoe UI"/>
              </a:rPr>
              <a:t>of organizations</a:t>
            </a:r>
            <a:r>
              <a:rPr lang="en-US" sz="1200" baseline="30000" dirty="0">
                <a:solidFill>
                  <a:srgbClr val="505050"/>
                </a:solidFill>
                <a:latin typeface="Segoe UI Semibold" panose="020B0702040204020203" pitchFamily="34" charset="0"/>
                <a:cs typeface="Segoe UI Semibold" panose="020B0702040204020203" pitchFamily="34" charset="0"/>
              </a:rPr>
              <a:t>1</a:t>
            </a:r>
            <a:r>
              <a:rPr lang="en-US" sz="1200" dirty="0">
                <a:solidFill>
                  <a:srgbClr val="505050"/>
                </a:solidFill>
                <a:latin typeface="Segoe UI"/>
              </a:rPr>
              <a:t> running 1000 or more hosts have adopted containers.</a:t>
            </a:r>
          </a:p>
        </p:txBody>
      </p:sp>
      <p:sp>
        <p:nvSpPr>
          <p:cNvPr id="26" name="TextBox 25">
            <a:extLst>
              <a:ext uri="{FF2B5EF4-FFF2-40B4-BE49-F238E27FC236}">
                <a16:creationId xmlns:a16="http://schemas.microsoft.com/office/drawing/2014/main" id="{F6FA68AF-A8C3-4210-A72B-56629F55BD68}"/>
              </a:ext>
            </a:extLst>
          </p:cNvPr>
          <p:cNvSpPr txBox="1"/>
          <p:nvPr/>
        </p:nvSpPr>
        <p:spPr>
          <a:xfrm>
            <a:off x="6701653" y="4075278"/>
            <a:ext cx="2052450" cy="747897"/>
          </a:xfrm>
          <a:prstGeom prst="rect">
            <a:avLst/>
          </a:prstGeom>
          <a:noFill/>
        </p:spPr>
        <p:txBody>
          <a:bodyPr wrap="square" lIns="0" tIns="0" rIns="0" bIns="0" rtlCol="0">
            <a:spAutoFit/>
          </a:bodyPr>
          <a:lstStyle/>
          <a:p>
            <a:pPr defTabSz="914367">
              <a:lnSpc>
                <a:spcPct val="90000"/>
              </a:lnSpc>
              <a:spcAft>
                <a:spcPts val="588"/>
              </a:spcAft>
            </a:pPr>
            <a:r>
              <a:rPr lang="en-US" dirty="0">
                <a:solidFill>
                  <a:srgbClr val="505050"/>
                </a:solidFill>
                <a:latin typeface="Segoe UI Semibold" panose="020B0702040204020203" pitchFamily="34" charset="0"/>
                <a:cs typeface="Segoe UI Semibold" panose="020B0702040204020203" pitchFamily="34" charset="0"/>
              </a:rPr>
              <a:t>Larger companies</a:t>
            </a:r>
            <a:br>
              <a:rPr lang="en-US" dirty="0">
                <a:solidFill>
                  <a:srgbClr val="505050"/>
                </a:solidFill>
                <a:latin typeface="Segoe UI Semibold" panose="020B0702040204020203" pitchFamily="34" charset="0"/>
                <a:cs typeface="Segoe UI Semibold" panose="020B0702040204020203" pitchFamily="34" charset="0"/>
              </a:rPr>
            </a:br>
            <a:r>
              <a:rPr lang="en-US" dirty="0">
                <a:solidFill>
                  <a:srgbClr val="505050"/>
                </a:solidFill>
                <a:latin typeface="Segoe UI Semibold" panose="020B0702040204020203" pitchFamily="34" charset="0"/>
                <a:cs typeface="Segoe UI Semibold" panose="020B0702040204020203" pitchFamily="34" charset="0"/>
              </a:rPr>
              <a:t>are leading the</a:t>
            </a:r>
            <a:br>
              <a:rPr lang="en-US" dirty="0">
                <a:solidFill>
                  <a:srgbClr val="505050"/>
                </a:solidFill>
                <a:latin typeface="Segoe UI Semibold" panose="020B0702040204020203" pitchFamily="34" charset="0"/>
                <a:cs typeface="Segoe UI Semibold" panose="020B0702040204020203" pitchFamily="34" charset="0"/>
              </a:rPr>
            </a:br>
            <a:r>
              <a:rPr lang="en-US" dirty="0">
                <a:solidFill>
                  <a:srgbClr val="505050"/>
                </a:solidFill>
                <a:latin typeface="Segoe UI Semibold" panose="020B0702040204020203" pitchFamily="34" charset="0"/>
                <a:cs typeface="Segoe UI Semibold" panose="020B0702040204020203" pitchFamily="34" charset="0"/>
              </a:rPr>
              <a:t>adoption.</a:t>
            </a:r>
            <a:r>
              <a:rPr lang="en-US" baseline="30000" dirty="0">
                <a:solidFill>
                  <a:srgbClr val="505050"/>
                </a:solidFill>
                <a:latin typeface="Segoe UI Semibold" panose="020B0702040204020203" pitchFamily="34" charset="0"/>
                <a:cs typeface="Segoe UI Semibold" panose="020B0702040204020203" pitchFamily="34" charset="0"/>
              </a:rPr>
              <a:t>1</a:t>
            </a:r>
            <a:endParaRPr lang="en-US" dirty="0">
              <a:solidFill>
                <a:srgbClr val="505050"/>
              </a:solidFill>
              <a:latin typeface="Segoe UI Semibold" panose="020B07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2E03CE70-56EB-46E5-8B91-CBAF29F480DF}"/>
              </a:ext>
            </a:extLst>
          </p:cNvPr>
          <p:cNvSpPr/>
          <p:nvPr/>
        </p:nvSpPr>
        <p:spPr>
          <a:xfrm>
            <a:off x="9633204" y="4537665"/>
            <a:ext cx="1493966" cy="707886"/>
          </a:xfrm>
          <a:prstGeom prst="rect">
            <a:avLst/>
          </a:prstGeom>
        </p:spPr>
        <p:txBody>
          <a:bodyPr wrap="square">
            <a:spAutoFit/>
          </a:bodyPr>
          <a:lstStyle/>
          <a:p>
            <a:pPr algn="ctr" defTabSz="914367"/>
            <a:r>
              <a:rPr lang="en-US" sz="4000" dirty="0">
                <a:solidFill>
                  <a:srgbClr val="505050"/>
                </a:solidFill>
                <a:latin typeface="Segoe UI"/>
              </a:rPr>
              <a:t>50</a:t>
            </a:r>
            <a:r>
              <a:rPr lang="en-US" sz="3600" dirty="0">
                <a:solidFill>
                  <a:srgbClr val="505050"/>
                </a:solidFill>
                <a:latin typeface="+mj-lt"/>
              </a:rPr>
              <a:t>%</a:t>
            </a:r>
            <a:endParaRPr lang="en-US" sz="4000" dirty="0">
              <a:solidFill>
                <a:srgbClr val="505050"/>
              </a:solidFill>
              <a:latin typeface="+mj-lt"/>
            </a:endParaRPr>
          </a:p>
        </p:txBody>
      </p:sp>
      <p:sp>
        <p:nvSpPr>
          <p:cNvPr id="32" name="TextBox 31">
            <a:extLst>
              <a:ext uri="{FF2B5EF4-FFF2-40B4-BE49-F238E27FC236}">
                <a16:creationId xmlns:a16="http://schemas.microsoft.com/office/drawing/2014/main" id="{41171082-4C1E-4191-BBDE-BB5332F4761E}"/>
              </a:ext>
            </a:extLst>
          </p:cNvPr>
          <p:cNvSpPr txBox="1"/>
          <p:nvPr/>
        </p:nvSpPr>
        <p:spPr>
          <a:xfrm>
            <a:off x="6701653" y="1586127"/>
            <a:ext cx="1725695" cy="997196"/>
          </a:xfrm>
          <a:prstGeom prst="rect">
            <a:avLst/>
          </a:prstGeom>
          <a:noFill/>
        </p:spPr>
        <p:txBody>
          <a:bodyPr wrap="square" lIns="0" tIns="0" rIns="0" bIns="0" rtlCol="0">
            <a:spAutoFit/>
          </a:bodyPr>
          <a:lstStyle/>
          <a:p>
            <a:pPr defTabSz="914367">
              <a:lnSpc>
                <a:spcPct val="90000"/>
              </a:lnSpc>
              <a:spcAft>
                <a:spcPts val="588"/>
              </a:spcAft>
            </a:pPr>
            <a:r>
              <a:rPr lang="en-US" dirty="0">
                <a:solidFill>
                  <a:srgbClr val="505050"/>
                </a:solidFill>
                <a:latin typeface="Segoe UI Semibold" panose="020B0702040204020203" pitchFamily="34" charset="0"/>
                <a:cs typeface="Segoe UI Semibold" panose="020B0702040204020203" pitchFamily="34" charset="0"/>
              </a:rPr>
              <a:t>Half of container environment is orchestrated.</a:t>
            </a:r>
            <a:r>
              <a:rPr lang="en-US" baseline="30000" dirty="0">
                <a:solidFill>
                  <a:srgbClr val="505050"/>
                </a:solidFill>
                <a:latin typeface="Segoe UI Semibold" panose="020B0702040204020203" pitchFamily="34" charset="0"/>
                <a:cs typeface="Segoe UI Semibold" panose="020B0702040204020203" pitchFamily="34" charset="0"/>
              </a:rPr>
              <a:t>1</a:t>
            </a:r>
            <a:endParaRPr lang="en-US" dirty="0">
              <a:solidFill>
                <a:srgbClr val="505050"/>
              </a:solidFill>
              <a:latin typeface="Segoe UI Semibold" panose="020B0702040204020203" pitchFamily="34" charset="0"/>
              <a:cs typeface="Segoe UI Semibold" panose="020B0702040204020203" pitchFamily="34" charset="0"/>
            </a:endParaRPr>
          </a:p>
        </p:txBody>
      </p:sp>
      <p:graphicFrame>
        <p:nvGraphicFramePr>
          <p:cNvPr id="35" name="Chart 34">
            <a:extLst>
              <a:ext uri="{FF2B5EF4-FFF2-40B4-BE49-F238E27FC236}">
                <a16:creationId xmlns:a16="http://schemas.microsoft.com/office/drawing/2014/main" id="{65D965A9-68A2-4161-815B-9AE50B5A1DF0}"/>
              </a:ext>
            </a:extLst>
          </p:cNvPr>
          <p:cNvGraphicFramePr/>
          <p:nvPr>
            <p:extLst>
              <p:ext uri="{D42A27DB-BD31-4B8C-83A1-F6EECF244321}">
                <p14:modId xmlns:p14="http://schemas.microsoft.com/office/powerpoint/2010/main" val="337908178"/>
              </p:ext>
            </p:extLst>
          </p:nvPr>
        </p:nvGraphicFramePr>
        <p:xfrm>
          <a:off x="9129780" y="1492857"/>
          <a:ext cx="2243545" cy="1914995"/>
        </p:xfrm>
        <a:graphic>
          <a:graphicData uri="http://schemas.openxmlformats.org/drawingml/2006/chart">
            <c:chart xmlns:c="http://schemas.openxmlformats.org/drawingml/2006/chart" xmlns:r="http://schemas.openxmlformats.org/officeDocument/2006/relationships" r:id="rId8"/>
          </a:graphicData>
        </a:graphic>
      </p:graphicFrame>
      <p:sp>
        <p:nvSpPr>
          <p:cNvPr id="36" name="Rectangle 35">
            <a:extLst>
              <a:ext uri="{FF2B5EF4-FFF2-40B4-BE49-F238E27FC236}">
                <a16:creationId xmlns:a16="http://schemas.microsoft.com/office/drawing/2014/main" id="{DFCAB585-2EF9-4A88-B03B-6491EC67A57B}"/>
              </a:ext>
            </a:extLst>
          </p:cNvPr>
          <p:cNvSpPr/>
          <p:nvPr/>
        </p:nvSpPr>
        <p:spPr>
          <a:xfrm>
            <a:off x="9613292" y="2085388"/>
            <a:ext cx="1493966" cy="707886"/>
          </a:xfrm>
          <a:prstGeom prst="rect">
            <a:avLst/>
          </a:prstGeom>
        </p:spPr>
        <p:txBody>
          <a:bodyPr wrap="square">
            <a:spAutoFit/>
          </a:bodyPr>
          <a:lstStyle/>
          <a:p>
            <a:pPr algn="ctr" defTabSz="914367"/>
            <a:r>
              <a:rPr lang="en-US" sz="4000" dirty="0">
                <a:solidFill>
                  <a:srgbClr val="505050"/>
                </a:solidFill>
                <a:latin typeface="Segoe UI"/>
              </a:rPr>
              <a:t>77</a:t>
            </a:r>
            <a:r>
              <a:rPr lang="en-US" sz="3600" dirty="0">
                <a:solidFill>
                  <a:srgbClr val="505050"/>
                </a:solidFill>
                <a:latin typeface="+mj-lt"/>
              </a:rPr>
              <a:t>%</a:t>
            </a:r>
            <a:endParaRPr lang="en-US" sz="4000" dirty="0">
              <a:solidFill>
                <a:srgbClr val="505050"/>
              </a:solidFill>
              <a:latin typeface="+mj-lt"/>
            </a:endParaRPr>
          </a:p>
        </p:txBody>
      </p:sp>
      <p:sp>
        <p:nvSpPr>
          <p:cNvPr id="37" name="Rectangle 36">
            <a:extLst>
              <a:ext uri="{FF2B5EF4-FFF2-40B4-BE49-F238E27FC236}">
                <a16:creationId xmlns:a16="http://schemas.microsoft.com/office/drawing/2014/main" id="{E21514A7-7980-47B3-9181-3E505C77CC1B}"/>
              </a:ext>
            </a:extLst>
          </p:cNvPr>
          <p:cNvSpPr/>
          <p:nvPr/>
        </p:nvSpPr>
        <p:spPr>
          <a:xfrm>
            <a:off x="6628773" y="2793274"/>
            <a:ext cx="2352770" cy="646331"/>
          </a:xfrm>
          <a:prstGeom prst="rect">
            <a:avLst/>
          </a:prstGeom>
        </p:spPr>
        <p:txBody>
          <a:bodyPr wrap="square">
            <a:spAutoFit/>
          </a:bodyPr>
          <a:lstStyle/>
          <a:p>
            <a:pPr defTabSz="914367"/>
            <a:r>
              <a:rPr lang="en-US" sz="1200" b="1" dirty="0">
                <a:solidFill>
                  <a:srgbClr val="505050"/>
                </a:solidFill>
                <a:latin typeface="Segoe UI"/>
              </a:rPr>
              <a:t>77%</a:t>
            </a:r>
            <a:r>
              <a:rPr lang="en-US" sz="1200" baseline="30000" dirty="0">
                <a:solidFill>
                  <a:srgbClr val="505050"/>
                </a:solidFill>
                <a:latin typeface="Segoe UI Semibold" panose="020B0702040204020203" pitchFamily="34" charset="0"/>
                <a:cs typeface="Segoe UI Semibold" panose="020B0702040204020203" pitchFamily="34" charset="0"/>
              </a:rPr>
              <a:t> </a:t>
            </a:r>
            <a:r>
              <a:rPr lang="en-US" sz="1200" dirty="0">
                <a:solidFill>
                  <a:srgbClr val="505050"/>
                </a:solidFill>
                <a:latin typeface="Segoe UI"/>
              </a:rPr>
              <a:t>of </a:t>
            </a:r>
            <a:r>
              <a:rPr lang="en-US" sz="1200" dirty="0"/>
              <a:t>companies</a:t>
            </a:r>
            <a:r>
              <a:rPr lang="en-US" sz="1200" baseline="30000" dirty="0">
                <a:solidFill>
                  <a:srgbClr val="505050"/>
                </a:solidFill>
                <a:latin typeface="Segoe UI Semibold" panose="020B0702040204020203" pitchFamily="34" charset="0"/>
                <a:cs typeface="Segoe UI Semibold" panose="020B0702040204020203" pitchFamily="34" charset="0"/>
              </a:rPr>
              <a:t>2</a:t>
            </a:r>
            <a:r>
              <a:rPr lang="en-US" sz="1200" dirty="0"/>
              <a:t> who use container orchestrators choose Kubernetes</a:t>
            </a:r>
            <a:r>
              <a:rPr lang="en-US" sz="1200" dirty="0">
                <a:solidFill>
                  <a:srgbClr val="505050"/>
                </a:solidFill>
                <a:latin typeface="Segoe UI"/>
              </a:rPr>
              <a:t>.</a:t>
            </a:r>
          </a:p>
        </p:txBody>
      </p:sp>
      <p:sp>
        <p:nvSpPr>
          <p:cNvPr id="39" name="Rectangle 38">
            <a:extLst>
              <a:ext uri="{FF2B5EF4-FFF2-40B4-BE49-F238E27FC236}">
                <a16:creationId xmlns:a16="http://schemas.microsoft.com/office/drawing/2014/main" id="{1F6C8CE1-7E4B-48D5-B695-9B157D60558D}"/>
              </a:ext>
            </a:extLst>
          </p:cNvPr>
          <p:cNvSpPr/>
          <p:nvPr/>
        </p:nvSpPr>
        <p:spPr bwMode="auto">
          <a:xfrm>
            <a:off x="631762" y="1281364"/>
            <a:ext cx="5147059"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40" name="Rectangle 39">
            <a:extLst>
              <a:ext uri="{FF2B5EF4-FFF2-40B4-BE49-F238E27FC236}">
                <a16:creationId xmlns:a16="http://schemas.microsoft.com/office/drawing/2014/main" id="{E215BCBA-BC5D-44DD-BDF3-B189D09BF5C0}"/>
              </a:ext>
            </a:extLst>
          </p:cNvPr>
          <p:cNvSpPr/>
          <p:nvPr/>
        </p:nvSpPr>
        <p:spPr>
          <a:xfrm>
            <a:off x="923683" y="1492857"/>
            <a:ext cx="4469885"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2400"/>
              </a:spcAft>
              <a:buClrTx/>
              <a:buSzTx/>
              <a:buFontTx/>
              <a:buNone/>
              <a:tabLst/>
              <a:defRPr/>
            </a:pPr>
            <a:r>
              <a:rPr lang="en-US" dirty="0">
                <a:solidFill>
                  <a:srgbClr val="505050"/>
                </a:solidFill>
                <a:latin typeface="Segoe UI Semibold" panose="020B0702040204020203" pitchFamily="34" charset="0"/>
                <a:cs typeface="Segoe UI Semibold" panose="020B0702040204020203" pitchFamily="34" charset="0"/>
              </a:rPr>
              <a:t>“</a:t>
            </a:r>
            <a:r>
              <a:rPr lang="en-US" dirty="0">
                <a:solidFill>
                  <a:srgbClr val="505050"/>
                </a:solidFill>
                <a:cs typeface="Segoe UI Semibold" panose="020B0702040204020203" pitchFamily="34" charset="0"/>
              </a:rPr>
              <a:t>By 2020, more than </a:t>
            </a:r>
            <a:r>
              <a:rPr lang="en-US" b="1" dirty="0">
                <a:solidFill>
                  <a:schemeClr val="accent1"/>
                </a:solidFill>
                <a:cs typeface="Segoe UI Semibold" panose="020B0702040204020203" pitchFamily="34" charset="0"/>
              </a:rPr>
              <a:t>50%</a:t>
            </a:r>
            <a:r>
              <a:rPr lang="en-US" dirty="0">
                <a:solidFill>
                  <a:srgbClr val="505050"/>
                </a:solidFill>
                <a:cs typeface="Segoe UI Semibold" panose="020B0702040204020203" pitchFamily="34" charset="0"/>
              </a:rPr>
              <a:t> of enterprises will run </a:t>
            </a:r>
            <a:r>
              <a:rPr lang="en-US" b="1" dirty="0">
                <a:solidFill>
                  <a:srgbClr val="505050"/>
                </a:solidFill>
                <a:cs typeface="Segoe UI Semibold" panose="020B0702040204020203" pitchFamily="34" charset="0"/>
              </a:rPr>
              <a:t>mission-critical, containerized cloud-native applications </a:t>
            </a:r>
            <a:r>
              <a:rPr lang="en-US" dirty="0">
                <a:solidFill>
                  <a:srgbClr val="505050"/>
                </a:solidFill>
                <a:cs typeface="Segoe UI Semibold" panose="020B0702040204020203" pitchFamily="34" charset="0"/>
              </a:rPr>
              <a:t>in production</a:t>
            </a:r>
            <a:r>
              <a:rPr lang="en-US" dirty="0">
                <a:solidFill>
                  <a:srgbClr val="505050"/>
                </a:solidFill>
                <a:latin typeface="Segoe UI Semibold" panose="020B0702040204020203" pitchFamily="34" charset="0"/>
                <a:cs typeface="Segoe UI Semibold" panose="020B0702040204020203" pitchFamily="34" charset="0"/>
              </a:rPr>
              <a:t>.”</a:t>
            </a:r>
          </a:p>
        </p:txBody>
      </p:sp>
      <p:pic>
        <p:nvPicPr>
          <p:cNvPr id="41" name="Picture 40">
            <a:extLst>
              <a:ext uri="{FF2B5EF4-FFF2-40B4-BE49-F238E27FC236}">
                <a16:creationId xmlns:a16="http://schemas.microsoft.com/office/drawing/2014/main" id="{9D5102CF-4D6C-4BAF-B4BB-F5319F6B6125}"/>
              </a:ext>
            </a:extLst>
          </p:cNvPr>
          <p:cNvPicPr>
            <a:picLocks noChangeAspect="1"/>
          </p:cNvPicPr>
          <p:nvPr/>
        </p:nvPicPr>
        <p:blipFill rotWithShape="1">
          <a:blip r:embed="rId9">
            <a:clrChange>
              <a:clrFrom>
                <a:srgbClr val="FFFFFF"/>
              </a:clrFrom>
              <a:clrTo>
                <a:srgbClr val="FFFFFF">
                  <a:alpha val="0"/>
                </a:srgbClr>
              </a:clrTo>
            </a:clrChange>
          </a:blip>
          <a:srcRect t="19818" b="19818"/>
          <a:stretch/>
        </p:blipFill>
        <p:spPr>
          <a:xfrm>
            <a:off x="4130194" y="3030821"/>
            <a:ext cx="1149992" cy="390478"/>
          </a:xfrm>
          <a:prstGeom prst="rect">
            <a:avLst/>
          </a:prstGeom>
        </p:spPr>
      </p:pic>
      <p:sp>
        <p:nvSpPr>
          <p:cNvPr id="42" name="Arrow: Down 41">
            <a:extLst>
              <a:ext uri="{FF2B5EF4-FFF2-40B4-BE49-F238E27FC236}">
                <a16:creationId xmlns:a16="http://schemas.microsoft.com/office/drawing/2014/main" id="{0A8A7BEF-2095-4186-96DB-1DE75E722199}"/>
              </a:ext>
            </a:extLst>
          </p:cNvPr>
          <p:cNvSpPr/>
          <p:nvPr/>
        </p:nvSpPr>
        <p:spPr bwMode="auto">
          <a:xfrm rot="10800000">
            <a:off x="4389626" y="4326251"/>
            <a:ext cx="413859" cy="49258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6426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par>
                          <p:cTn id="8" fill="hold">
                            <p:stCondLst>
                              <p:cond delay="1000"/>
                            </p:stCondLst>
                            <p:childTnLst>
                              <p:par>
                                <p:cTn id="9" presetID="2" presetClass="entr" presetSubtype="4" decel="10000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750" fill="hold"/>
                                        <p:tgtEl>
                                          <p:spTgt spid="41"/>
                                        </p:tgtEl>
                                        <p:attrNameLst>
                                          <p:attrName>ppt_x</p:attrName>
                                        </p:attrNameLst>
                                      </p:cBhvr>
                                      <p:tavLst>
                                        <p:tav tm="0">
                                          <p:val>
                                            <p:strVal val="#ppt_x"/>
                                          </p:val>
                                        </p:tav>
                                        <p:tav tm="100000">
                                          <p:val>
                                            <p:strVal val="#ppt_x"/>
                                          </p:val>
                                        </p:tav>
                                      </p:tavLst>
                                    </p:anim>
                                    <p:anim calcmode="lin" valueType="num">
                                      <p:cBhvr additive="base">
                                        <p:cTn id="12" dur="75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normAutofit fontScale="90000"/>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industry leading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Portable</a:t>
              </a: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Extensible</a:t>
              </a: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Modular, pluggable, </a:t>
              </a:r>
              <a:r>
                <a:rPr kumimoji="0" lang="en-US" sz="1765" b="0" i="0" u="none" strike="noStrike" kern="1200" cap="none" spc="0" normalizeH="0" baseline="0" noProof="0" dirty="0" err="1">
                  <a:ln>
                    <a:noFill/>
                  </a:ln>
                  <a:solidFill>
                    <a:srgbClr val="505050"/>
                  </a:solidFill>
                  <a:effectLst/>
                  <a:uLnTx/>
                  <a:uFillTx/>
                  <a:latin typeface="Segoe UI"/>
                  <a:ea typeface="+mn-ea"/>
                  <a:cs typeface="Segoe UI Semibold" panose="020B0702040204020203" pitchFamily="34" charset="0"/>
                </a:rPr>
                <a:t>hookable</a:t>
              </a: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Self-healing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388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a:extLst>
              <a:ext uri="{FF2B5EF4-FFF2-40B4-BE49-F238E27FC236}">
                <a16:creationId xmlns:a16="http://schemas.microsoft.com/office/drawing/2014/main" id="{37A2A3A0-ACD6-4CB2-ADF9-657ACA676291}"/>
              </a:ext>
            </a:extLst>
          </p:cNvPr>
          <p:cNvSpPr/>
          <p:nvPr/>
        </p:nvSpPr>
        <p:spPr bwMode="auto">
          <a:xfrm>
            <a:off x="7564574" y="1902123"/>
            <a:ext cx="3015672" cy="2191739"/>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solidFill>
                <a:srgbClr val="505050"/>
              </a:solidFill>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7CF40FD7-80A9-4365-BBD4-0E76F4F0C52B}"/>
              </a:ext>
            </a:extLst>
          </p:cNvPr>
          <p:cNvSpPr/>
          <p:nvPr/>
        </p:nvSpPr>
        <p:spPr bwMode="auto">
          <a:xfrm>
            <a:off x="7866750" y="2060642"/>
            <a:ext cx="1204506" cy="42684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solidFill>
                <a:srgbClr val="505050"/>
              </a:solidFill>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2766BD09-FB21-442F-9720-94DA7A17D955}"/>
              </a:ext>
            </a:extLst>
          </p:cNvPr>
          <p:cNvSpPr/>
          <p:nvPr/>
        </p:nvSpPr>
        <p:spPr bwMode="auto">
          <a:xfrm>
            <a:off x="9108417" y="2060641"/>
            <a:ext cx="1204506" cy="42684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solidFill>
                <a:srgbClr val="505050"/>
              </a:solidFill>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EB2252F5-7939-40A3-9148-7203A3D98990}"/>
              </a:ext>
            </a:extLst>
          </p:cNvPr>
          <p:cNvSpPr/>
          <p:nvPr/>
        </p:nvSpPr>
        <p:spPr bwMode="auto">
          <a:xfrm>
            <a:off x="7866750" y="2538525"/>
            <a:ext cx="1204506" cy="42684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solidFill>
                <a:srgbClr val="505050"/>
              </a:solidFill>
              <a:latin typeface="Segoe UI"/>
              <a:ea typeface="Segoe UI" pitchFamily="34" charset="0"/>
              <a:cs typeface="Segoe UI" pitchFamily="34" charset="0"/>
            </a:endParaRPr>
          </a:p>
        </p:txBody>
      </p:sp>
      <p:sp>
        <p:nvSpPr>
          <p:cNvPr id="73" name="Rectangle: Rounded Corners 72">
            <a:extLst>
              <a:ext uri="{FF2B5EF4-FFF2-40B4-BE49-F238E27FC236}">
                <a16:creationId xmlns:a16="http://schemas.microsoft.com/office/drawing/2014/main" id="{DBDB3E73-4E95-4BEB-8C6C-116D1684F40D}"/>
              </a:ext>
            </a:extLst>
          </p:cNvPr>
          <p:cNvSpPr/>
          <p:nvPr/>
        </p:nvSpPr>
        <p:spPr bwMode="auto">
          <a:xfrm>
            <a:off x="9108417" y="2538524"/>
            <a:ext cx="1204506" cy="42684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solidFill>
                <a:srgbClr val="505050"/>
              </a:solidFill>
              <a:latin typeface="Segoe UI"/>
              <a:ea typeface="Segoe UI" pitchFamily="34" charset="0"/>
              <a:cs typeface="Segoe UI" pitchFamily="34" charset="0"/>
            </a:endParaRPr>
          </a:p>
        </p:txBody>
      </p:sp>
      <p:sp>
        <p:nvSpPr>
          <p:cNvPr id="74" name="Rectangle: Rounded Corners 73">
            <a:extLst>
              <a:ext uri="{FF2B5EF4-FFF2-40B4-BE49-F238E27FC236}">
                <a16:creationId xmlns:a16="http://schemas.microsoft.com/office/drawing/2014/main" id="{8AD1719D-C7B2-4AF8-962F-1F5D2F0A5AC2}"/>
              </a:ext>
            </a:extLst>
          </p:cNvPr>
          <p:cNvSpPr/>
          <p:nvPr/>
        </p:nvSpPr>
        <p:spPr bwMode="auto">
          <a:xfrm>
            <a:off x="7858885" y="3016407"/>
            <a:ext cx="1204506" cy="42684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solidFill>
                <a:srgbClr val="505050"/>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1A9065C9-66ED-4351-9351-798AEBF2F572}"/>
              </a:ext>
            </a:extLst>
          </p:cNvPr>
          <p:cNvSpPr/>
          <p:nvPr/>
        </p:nvSpPr>
        <p:spPr bwMode="auto">
          <a:xfrm>
            <a:off x="7702078" y="2183826"/>
            <a:ext cx="2674718" cy="1994201"/>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6" dirty="0">
                <a:solidFill>
                  <a:schemeClr val="tx1"/>
                </a:solidFill>
                <a:latin typeface="Segoe UI"/>
                <a:ea typeface="Segoe UI" pitchFamily="34" charset="0"/>
                <a:cs typeface="Segoe UI" pitchFamily="34" charset="0"/>
              </a:rPr>
              <a:t>Master Node(s) – self managed</a:t>
            </a:r>
          </a:p>
        </p:txBody>
      </p:sp>
      <p:sp>
        <p:nvSpPr>
          <p:cNvPr id="51" name="TextBox 50">
            <a:extLst>
              <a:ext uri="{FF2B5EF4-FFF2-40B4-BE49-F238E27FC236}">
                <a16:creationId xmlns:a16="http://schemas.microsoft.com/office/drawing/2014/main" id="{BCF075DD-0E0C-4EDD-8B02-6BC72D8D2B4E}"/>
              </a:ext>
            </a:extLst>
          </p:cNvPr>
          <p:cNvSpPr txBox="1"/>
          <p:nvPr/>
        </p:nvSpPr>
        <p:spPr>
          <a:xfrm>
            <a:off x="7810159" y="4237652"/>
            <a:ext cx="3457757" cy="452458"/>
          </a:xfrm>
          <a:prstGeom prst="rect">
            <a:avLst/>
          </a:prstGeom>
          <a:noFill/>
        </p:spPr>
        <p:txBody>
          <a:bodyPr wrap="square" lIns="179259" tIns="143407" rIns="179259" bIns="143407" rtlCol="0">
            <a:spAutoFit/>
          </a:bodyPr>
          <a:lstStyle/>
          <a:p>
            <a:pPr defTabSz="914225">
              <a:lnSpc>
                <a:spcPct val="90000"/>
              </a:lnSpc>
              <a:spcAft>
                <a:spcPts val="588"/>
              </a:spcAft>
            </a:pPr>
            <a:r>
              <a:rPr lang="en-US" sz="1175" dirty="0">
                <a:gradFill>
                  <a:gsLst>
                    <a:gs pos="2917">
                      <a:srgbClr val="505050"/>
                    </a:gs>
                    <a:gs pos="30000">
                      <a:srgbClr val="505050"/>
                    </a:gs>
                  </a:gsLst>
                  <a:lin ang="5400000" scaled="0"/>
                </a:gradFill>
                <a:latin typeface="Segoe UI"/>
              </a:rPr>
              <a:t>Schedule pods   over private tunnel</a:t>
            </a:r>
          </a:p>
        </p:txBody>
      </p:sp>
      <p:sp>
        <p:nvSpPr>
          <p:cNvPr id="3" name="Rectangle 2">
            <a:extLst>
              <a:ext uri="{FF2B5EF4-FFF2-40B4-BE49-F238E27FC236}">
                <a16:creationId xmlns:a16="http://schemas.microsoft.com/office/drawing/2014/main" id="{2C585CE9-1B8A-4960-834E-E839772514BE}"/>
              </a:ext>
            </a:extLst>
          </p:cNvPr>
          <p:cNvSpPr/>
          <p:nvPr/>
        </p:nvSpPr>
        <p:spPr bwMode="auto">
          <a:xfrm>
            <a:off x="7926019" y="2057455"/>
            <a:ext cx="1114292" cy="4308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980" dirty="0">
                <a:solidFill>
                  <a:schemeClr val="tx1"/>
                </a:solidFill>
                <a:latin typeface="Segoe UI"/>
                <a:ea typeface="Segoe UI" pitchFamily="34" charset="0"/>
                <a:cs typeface="Segoe UI" pitchFamily="34" charset="0"/>
              </a:rPr>
              <a:t>API Server</a:t>
            </a:r>
          </a:p>
        </p:txBody>
      </p:sp>
      <p:sp>
        <p:nvSpPr>
          <p:cNvPr id="31" name="Rectangle 30">
            <a:extLst>
              <a:ext uri="{FF2B5EF4-FFF2-40B4-BE49-F238E27FC236}">
                <a16:creationId xmlns:a16="http://schemas.microsoft.com/office/drawing/2014/main" id="{01C08E06-F26D-49BB-B23A-E74D37630407}"/>
              </a:ext>
            </a:extLst>
          </p:cNvPr>
          <p:cNvSpPr/>
          <p:nvPr/>
        </p:nvSpPr>
        <p:spPr bwMode="auto">
          <a:xfrm>
            <a:off x="7927206" y="2548700"/>
            <a:ext cx="1111918" cy="4308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980" dirty="0">
                <a:solidFill>
                  <a:schemeClr val="tx1"/>
                </a:solidFill>
                <a:latin typeface="Segoe UI"/>
                <a:ea typeface="Segoe UI" pitchFamily="34" charset="0"/>
                <a:cs typeface="Segoe UI" pitchFamily="34" charset="0"/>
              </a:rPr>
              <a:t>Scheduler</a:t>
            </a:r>
          </a:p>
        </p:txBody>
      </p:sp>
      <p:sp>
        <p:nvSpPr>
          <p:cNvPr id="32" name="Rectangle 31">
            <a:extLst>
              <a:ext uri="{FF2B5EF4-FFF2-40B4-BE49-F238E27FC236}">
                <a16:creationId xmlns:a16="http://schemas.microsoft.com/office/drawing/2014/main" id="{9DBAB0BA-DDD4-4672-B54D-1E363E139444}"/>
              </a:ext>
            </a:extLst>
          </p:cNvPr>
          <p:cNvSpPr/>
          <p:nvPr/>
        </p:nvSpPr>
        <p:spPr bwMode="auto">
          <a:xfrm>
            <a:off x="9124952" y="2057455"/>
            <a:ext cx="1171051" cy="4308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980" dirty="0" err="1">
                <a:solidFill>
                  <a:schemeClr val="tx1"/>
                </a:solidFill>
                <a:latin typeface="Segoe UI"/>
                <a:ea typeface="Segoe UI" pitchFamily="34" charset="0"/>
                <a:cs typeface="Segoe UI" pitchFamily="34" charset="0"/>
              </a:rPr>
              <a:t>etcd</a:t>
            </a:r>
            <a:r>
              <a:rPr lang="en-US" sz="980" dirty="0">
                <a:solidFill>
                  <a:schemeClr val="tx1"/>
                </a:solidFill>
                <a:latin typeface="Segoe UI"/>
                <a:ea typeface="Segoe UI" pitchFamily="34" charset="0"/>
                <a:cs typeface="Segoe UI" pitchFamily="34" charset="0"/>
              </a:rPr>
              <a:t> store</a:t>
            </a:r>
          </a:p>
        </p:txBody>
      </p:sp>
      <p:sp>
        <p:nvSpPr>
          <p:cNvPr id="33" name="Rectangle 32">
            <a:extLst>
              <a:ext uri="{FF2B5EF4-FFF2-40B4-BE49-F238E27FC236}">
                <a16:creationId xmlns:a16="http://schemas.microsoft.com/office/drawing/2014/main" id="{4191D913-5622-4D2D-9E82-3A5EF2005CD6}"/>
              </a:ext>
            </a:extLst>
          </p:cNvPr>
          <p:cNvSpPr/>
          <p:nvPr/>
        </p:nvSpPr>
        <p:spPr bwMode="auto">
          <a:xfrm>
            <a:off x="9117190" y="2548700"/>
            <a:ext cx="1178812" cy="4308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980" dirty="0">
                <a:solidFill>
                  <a:schemeClr val="tx1"/>
                </a:solidFill>
                <a:latin typeface="Segoe UI"/>
                <a:ea typeface="Segoe UI" pitchFamily="34" charset="0"/>
                <a:cs typeface="Segoe UI" pitchFamily="34" charset="0"/>
              </a:rPr>
              <a:t>Controller </a:t>
            </a:r>
            <a:r>
              <a:rPr lang="en-US" sz="980" dirty="0" err="1">
                <a:solidFill>
                  <a:schemeClr val="tx1"/>
                </a:solidFill>
                <a:latin typeface="Segoe UI"/>
                <a:ea typeface="Segoe UI" pitchFamily="34" charset="0"/>
                <a:cs typeface="Segoe UI" pitchFamily="34" charset="0"/>
              </a:rPr>
              <a:t>Mgr</a:t>
            </a:r>
            <a:endParaRPr lang="en-US" sz="980" dirty="0">
              <a:solidFill>
                <a:schemeClr val="tx1"/>
              </a:soli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F1230C1-658A-4AA6-AA7C-9AEFFEBF5D9C}"/>
              </a:ext>
            </a:extLst>
          </p:cNvPr>
          <p:cNvSpPr/>
          <p:nvPr/>
        </p:nvSpPr>
        <p:spPr bwMode="auto">
          <a:xfrm>
            <a:off x="7927206" y="3014094"/>
            <a:ext cx="1111918" cy="4308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980" dirty="0">
                <a:solidFill>
                  <a:schemeClr val="tx1"/>
                </a:solidFill>
                <a:latin typeface="Segoe UI"/>
                <a:ea typeface="Segoe UI" pitchFamily="34" charset="0"/>
                <a:cs typeface="Segoe UI" pitchFamily="34" charset="0"/>
              </a:rPr>
              <a:t>Cloud Controller</a:t>
            </a:r>
          </a:p>
        </p:txBody>
      </p:sp>
      <p:pic>
        <p:nvPicPr>
          <p:cNvPr id="11" name="Picture 10">
            <a:extLst>
              <a:ext uri="{FF2B5EF4-FFF2-40B4-BE49-F238E27FC236}">
                <a16:creationId xmlns:a16="http://schemas.microsoft.com/office/drawing/2014/main" id="{E28C7A46-8BA7-402C-B37B-CFC9A3398835}"/>
              </a:ext>
            </a:extLst>
          </p:cNvPr>
          <p:cNvPicPr>
            <a:picLocks noChangeAspect="1"/>
          </p:cNvPicPr>
          <p:nvPr/>
        </p:nvPicPr>
        <p:blipFill>
          <a:blip r:embed="rId3"/>
          <a:stretch>
            <a:fillRect/>
          </a:stretch>
        </p:blipFill>
        <p:spPr>
          <a:xfrm>
            <a:off x="6146840" y="2982285"/>
            <a:ext cx="558300" cy="538903"/>
          </a:xfrm>
          <a:prstGeom prst="rect">
            <a:avLst/>
          </a:prstGeom>
        </p:spPr>
      </p:pic>
      <p:sp>
        <p:nvSpPr>
          <p:cNvPr id="52" name="Rectangle: Rounded Corners 51">
            <a:extLst>
              <a:ext uri="{FF2B5EF4-FFF2-40B4-BE49-F238E27FC236}">
                <a16:creationId xmlns:a16="http://schemas.microsoft.com/office/drawing/2014/main" id="{1629A070-175C-4FA5-94EC-8DEA0CFC18AB}"/>
              </a:ext>
            </a:extLst>
          </p:cNvPr>
          <p:cNvSpPr/>
          <p:nvPr/>
        </p:nvSpPr>
        <p:spPr bwMode="auto">
          <a:xfrm>
            <a:off x="6019822" y="2848403"/>
            <a:ext cx="806668" cy="806668"/>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53" name="Title 1">
            <a:extLst>
              <a:ext uri="{FF2B5EF4-FFF2-40B4-BE49-F238E27FC236}">
                <a16:creationId xmlns:a16="http://schemas.microsoft.com/office/drawing/2014/main" id="{3E4708F6-CD53-4BB6-9E49-99872EA5876F}"/>
              </a:ext>
            </a:extLst>
          </p:cNvPr>
          <p:cNvSpPr txBox="1">
            <a:spLocks/>
          </p:cNvSpPr>
          <p:nvPr/>
        </p:nvSpPr>
        <p:spPr>
          <a:xfrm>
            <a:off x="6019821" y="2591297"/>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Kubernetes API endpoint</a:t>
            </a:r>
          </a:p>
        </p:txBody>
      </p:sp>
      <p:cxnSp>
        <p:nvCxnSpPr>
          <p:cNvPr id="55" name="Straight Arrow Connector 54">
            <a:extLst>
              <a:ext uri="{FF2B5EF4-FFF2-40B4-BE49-F238E27FC236}">
                <a16:creationId xmlns:a16="http://schemas.microsoft.com/office/drawing/2014/main" id="{27DBB4FF-41CE-47C5-A7B1-EAC1C14163CB}"/>
              </a:ext>
            </a:extLst>
          </p:cNvPr>
          <p:cNvCxnSpPr>
            <a:cxnSpLocks/>
            <a:stCxn id="60" idx="3"/>
            <a:endCxn id="52" idx="1"/>
          </p:cNvCxnSpPr>
          <p:nvPr/>
        </p:nvCxnSpPr>
        <p:spPr>
          <a:xfrm>
            <a:off x="5300692" y="3251737"/>
            <a:ext cx="719130"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CRMArticles_EFF5" title="Icon of two documents stacked together with writing on them">
            <a:extLst>
              <a:ext uri="{FF2B5EF4-FFF2-40B4-BE49-F238E27FC236}">
                <a16:creationId xmlns:a16="http://schemas.microsoft.com/office/drawing/2014/main" id="{57A8E463-72E9-41FF-9F77-10A8B2CA8D6C}"/>
              </a:ext>
            </a:extLst>
          </p:cNvPr>
          <p:cNvSpPr>
            <a:spLocks noChangeAspect="1" noEditPoints="1"/>
          </p:cNvSpPr>
          <p:nvPr/>
        </p:nvSpPr>
        <p:spPr bwMode="auto">
          <a:xfrm>
            <a:off x="4679214" y="3005219"/>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8" name="people_4" title="Icon of a person">
            <a:extLst>
              <a:ext uri="{FF2B5EF4-FFF2-40B4-BE49-F238E27FC236}">
                <a16:creationId xmlns:a16="http://schemas.microsoft.com/office/drawing/2014/main" id="{5060ECB5-F806-4819-ADF6-A57B6A8B7AFD}"/>
              </a:ext>
            </a:extLst>
          </p:cNvPr>
          <p:cNvSpPr>
            <a:spLocks noChangeAspect="1" noEditPoints="1"/>
          </p:cNvSpPr>
          <p:nvPr/>
        </p:nvSpPr>
        <p:spPr bwMode="auto">
          <a:xfrm>
            <a:off x="3764849" y="3005686"/>
            <a:ext cx="437788" cy="48944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sp>
        <p:nvSpPr>
          <p:cNvPr id="60" name="Rectangle: Rounded Corners 59">
            <a:extLst>
              <a:ext uri="{FF2B5EF4-FFF2-40B4-BE49-F238E27FC236}">
                <a16:creationId xmlns:a16="http://schemas.microsoft.com/office/drawing/2014/main" id="{744F3715-47E0-4E26-A6F1-132FFE5829DE}"/>
              </a:ext>
            </a:extLst>
          </p:cNvPr>
          <p:cNvSpPr/>
          <p:nvPr/>
        </p:nvSpPr>
        <p:spPr bwMode="auto">
          <a:xfrm>
            <a:off x="4494024" y="2848403"/>
            <a:ext cx="806668" cy="806668"/>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61" name="Title 1">
            <a:extLst>
              <a:ext uri="{FF2B5EF4-FFF2-40B4-BE49-F238E27FC236}">
                <a16:creationId xmlns:a16="http://schemas.microsoft.com/office/drawing/2014/main" id="{8074C4AC-5023-4340-920F-55DB7E6E7904}"/>
              </a:ext>
            </a:extLst>
          </p:cNvPr>
          <p:cNvSpPr txBox="1">
            <a:spLocks/>
          </p:cNvSpPr>
          <p:nvPr/>
        </p:nvSpPr>
        <p:spPr>
          <a:xfrm>
            <a:off x="4494023" y="2591297"/>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App/workload definition</a:t>
            </a:r>
          </a:p>
        </p:txBody>
      </p:sp>
      <p:sp>
        <p:nvSpPr>
          <p:cNvPr id="63" name="Rectangle: Rounded Corners 62">
            <a:extLst>
              <a:ext uri="{FF2B5EF4-FFF2-40B4-BE49-F238E27FC236}">
                <a16:creationId xmlns:a16="http://schemas.microsoft.com/office/drawing/2014/main" id="{E0FA2433-9633-4565-81F2-DBAD321C3757}"/>
              </a:ext>
            </a:extLst>
          </p:cNvPr>
          <p:cNvSpPr/>
          <p:nvPr/>
        </p:nvSpPr>
        <p:spPr bwMode="auto">
          <a:xfrm>
            <a:off x="3580409" y="2847073"/>
            <a:ext cx="806668" cy="806668"/>
          </a:xfrm>
          <a:prstGeom prst="roundRect">
            <a:avLst>
              <a:gd name="adj" fmla="val 3125"/>
            </a:avLst>
          </a:prstGeom>
          <a:solidFill>
            <a:schemeClr val="bg1">
              <a:lumMod val="95000"/>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64" name="Title 1">
            <a:extLst>
              <a:ext uri="{FF2B5EF4-FFF2-40B4-BE49-F238E27FC236}">
                <a16:creationId xmlns:a16="http://schemas.microsoft.com/office/drawing/2014/main" id="{7E11E6D9-F688-4311-BD4D-09CB2C1301C3}"/>
              </a:ext>
            </a:extLst>
          </p:cNvPr>
          <p:cNvSpPr txBox="1">
            <a:spLocks/>
          </p:cNvSpPr>
          <p:nvPr/>
        </p:nvSpPr>
        <p:spPr>
          <a:xfrm>
            <a:off x="3580408" y="2589968"/>
            <a:ext cx="963127" cy="15083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User</a:t>
            </a:r>
          </a:p>
        </p:txBody>
      </p:sp>
      <p:cxnSp>
        <p:nvCxnSpPr>
          <p:cNvPr id="65" name="Straight Arrow Connector 64">
            <a:extLst>
              <a:ext uri="{FF2B5EF4-FFF2-40B4-BE49-F238E27FC236}">
                <a16:creationId xmlns:a16="http://schemas.microsoft.com/office/drawing/2014/main" id="{B2AC0C4E-31CF-43F0-89D4-180A7E3972D8}"/>
              </a:ext>
            </a:extLst>
          </p:cNvPr>
          <p:cNvCxnSpPr>
            <a:cxnSpLocks/>
            <a:stCxn id="52" idx="3"/>
          </p:cNvCxnSpPr>
          <p:nvPr/>
        </p:nvCxnSpPr>
        <p:spPr>
          <a:xfrm>
            <a:off x="6826490" y="3251737"/>
            <a:ext cx="738084"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A23BEBD-9F1C-4D48-A7C3-231C82A9FF10}"/>
              </a:ext>
            </a:extLst>
          </p:cNvPr>
          <p:cNvCxnSpPr>
            <a:cxnSpLocks/>
          </p:cNvCxnSpPr>
          <p:nvPr/>
        </p:nvCxnSpPr>
        <p:spPr>
          <a:xfrm rot="5400000">
            <a:off x="8628328" y="4462905"/>
            <a:ext cx="738085" cy="0"/>
          </a:xfrm>
          <a:prstGeom prst="straightConnector1">
            <a:avLst/>
          </a:prstGeom>
          <a:ln w="12700">
            <a:solidFill>
              <a:srgbClr val="D2D2D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D7B97270-9CCA-42AE-B410-A0EFFCA0B1AC}"/>
              </a:ext>
            </a:extLst>
          </p:cNvPr>
          <p:cNvSpPr/>
          <p:nvPr/>
        </p:nvSpPr>
        <p:spPr bwMode="auto">
          <a:xfrm>
            <a:off x="3634551" y="4826933"/>
            <a:ext cx="8342473" cy="1341213"/>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sp>
        <p:nvSpPr>
          <p:cNvPr id="78" name="Title 1">
            <a:extLst>
              <a:ext uri="{FF2B5EF4-FFF2-40B4-BE49-F238E27FC236}">
                <a16:creationId xmlns:a16="http://schemas.microsoft.com/office/drawing/2014/main" id="{339D71B2-A828-4CEC-966D-0B5F67B6218D}"/>
              </a:ext>
            </a:extLst>
          </p:cNvPr>
          <p:cNvSpPr txBox="1">
            <a:spLocks/>
          </p:cNvSpPr>
          <p:nvPr/>
        </p:nvSpPr>
        <p:spPr>
          <a:xfrm>
            <a:off x="3638918" y="4587939"/>
            <a:ext cx="963127" cy="170279"/>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Customer VMs</a:t>
            </a:r>
          </a:p>
        </p:txBody>
      </p:sp>
      <p:grpSp>
        <p:nvGrpSpPr>
          <p:cNvPr id="24" name="Group 23">
            <a:extLst>
              <a:ext uri="{FF2B5EF4-FFF2-40B4-BE49-F238E27FC236}">
                <a16:creationId xmlns:a16="http://schemas.microsoft.com/office/drawing/2014/main" id="{3D87E2A4-4D05-406D-BACC-43DD2E77DF8F}"/>
              </a:ext>
            </a:extLst>
          </p:cNvPr>
          <p:cNvGrpSpPr/>
          <p:nvPr/>
        </p:nvGrpSpPr>
        <p:grpSpPr>
          <a:xfrm>
            <a:off x="3983743" y="5035365"/>
            <a:ext cx="1861924" cy="898785"/>
            <a:chOff x="2311791" y="4566703"/>
            <a:chExt cx="1899259" cy="916808"/>
          </a:xfrm>
        </p:grpSpPr>
        <p:pic>
          <p:nvPicPr>
            <p:cNvPr id="22" name="Picture 21">
              <a:extLst>
                <a:ext uri="{FF2B5EF4-FFF2-40B4-BE49-F238E27FC236}">
                  <a16:creationId xmlns:a16="http://schemas.microsoft.com/office/drawing/2014/main" id="{BE139E95-D9A4-4ECB-A395-B0EA5B08266B}"/>
                </a:ext>
              </a:extLst>
            </p:cNvPr>
            <p:cNvPicPr>
              <a:picLocks noChangeAspect="1"/>
            </p:cNvPicPr>
            <p:nvPr/>
          </p:nvPicPr>
          <p:blipFill>
            <a:blip r:embed="rId4"/>
            <a:stretch>
              <a:fillRect/>
            </a:stretch>
          </p:blipFill>
          <p:spPr>
            <a:xfrm>
              <a:off x="2446816" y="4906830"/>
              <a:ext cx="490293" cy="480341"/>
            </a:xfrm>
            <a:prstGeom prst="rect">
              <a:avLst/>
            </a:prstGeom>
          </p:spPr>
        </p:pic>
        <p:sp>
          <p:nvSpPr>
            <p:cNvPr id="79" name="Rectangle: Rounded Corners 78">
              <a:extLst>
                <a:ext uri="{FF2B5EF4-FFF2-40B4-BE49-F238E27FC236}">
                  <a16:creationId xmlns:a16="http://schemas.microsoft.com/office/drawing/2014/main" id="{96C6B536-CE86-4187-8F25-5C7EC9ECC72A}"/>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pic>
          <p:nvPicPr>
            <p:cNvPr id="80" name="Picture 79">
              <a:extLst>
                <a:ext uri="{FF2B5EF4-FFF2-40B4-BE49-F238E27FC236}">
                  <a16:creationId xmlns:a16="http://schemas.microsoft.com/office/drawing/2014/main" id="{4B7C6DF5-176B-4C92-8A84-25BD92EF3A8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1" name="Picture 80">
              <a:extLst>
                <a:ext uri="{FF2B5EF4-FFF2-40B4-BE49-F238E27FC236}">
                  <a16:creationId xmlns:a16="http://schemas.microsoft.com/office/drawing/2014/main" id="{EE157B2C-2F52-44E6-9068-7FE7858CE75E}"/>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2" name="Title 1">
              <a:extLst>
                <a:ext uri="{FF2B5EF4-FFF2-40B4-BE49-F238E27FC236}">
                  <a16:creationId xmlns:a16="http://schemas.microsoft.com/office/drawing/2014/main" id="{2361AC99-E847-4E24-86B4-052063BF398D}"/>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3" name="Group 82">
            <a:extLst>
              <a:ext uri="{FF2B5EF4-FFF2-40B4-BE49-F238E27FC236}">
                <a16:creationId xmlns:a16="http://schemas.microsoft.com/office/drawing/2014/main" id="{56FA376F-570C-4836-B0C1-A81D5F17CF4C}"/>
              </a:ext>
            </a:extLst>
          </p:cNvPr>
          <p:cNvGrpSpPr/>
          <p:nvPr/>
        </p:nvGrpSpPr>
        <p:grpSpPr>
          <a:xfrm>
            <a:off x="5942613" y="5035365"/>
            <a:ext cx="1861924" cy="898785"/>
            <a:chOff x="2311791" y="4566703"/>
            <a:chExt cx="1899259" cy="916808"/>
          </a:xfrm>
        </p:grpSpPr>
        <p:pic>
          <p:nvPicPr>
            <p:cNvPr id="84" name="Picture 83">
              <a:extLst>
                <a:ext uri="{FF2B5EF4-FFF2-40B4-BE49-F238E27FC236}">
                  <a16:creationId xmlns:a16="http://schemas.microsoft.com/office/drawing/2014/main" id="{9585EE5D-0BD5-4B8C-8209-6E6A812F2B4F}"/>
                </a:ext>
              </a:extLst>
            </p:cNvPr>
            <p:cNvPicPr>
              <a:picLocks noChangeAspect="1"/>
            </p:cNvPicPr>
            <p:nvPr/>
          </p:nvPicPr>
          <p:blipFill>
            <a:blip r:embed="rId4"/>
            <a:stretch>
              <a:fillRect/>
            </a:stretch>
          </p:blipFill>
          <p:spPr>
            <a:xfrm>
              <a:off x="2446816" y="4906830"/>
              <a:ext cx="490293" cy="480341"/>
            </a:xfrm>
            <a:prstGeom prst="rect">
              <a:avLst/>
            </a:prstGeom>
          </p:spPr>
        </p:pic>
        <p:sp>
          <p:nvSpPr>
            <p:cNvPr id="85" name="Rectangle: Rounded Corners 84">
              <a:extLst>
                <a:ext uri="{FF2B5EF4-FFF2-40B4-BE49-F238E27FC236}">
                  <a16:creationId xmlns:a16="http://schemas.microsoft.com/office/drawing/2014/main" id="{703017F3-1674-48A3-B20A-611A9E27EE07}"/>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pic>
          <p:nvPicPr>
            <p:cNvPr id="86" name="Picture 85">
              <a:extLst>
                <a:ext uri="{FF2B5EF4-FFF2-40B4-BE49-F238E27FC236}">
                  <a16:creationId xmlns:a16="http://schemas.microsoft.com/office/drawing/2014/main" id="{EAB8265A-11D9-465D-A63A-6EFC9AE249CE}"/>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87" name="Picture 86">
              <a:extLst>
                <a:ext uri="{FF2B5EF4-FFF2-40B4-BE49-F238E27FC236}">
                  <a16:creationId xmlns:a16="http://schemas.microsoft.com/office/drawing/2014/main" id="{26F62036-B93E-42FA-8070-379EC9C838C0}"/>
                </a:ext>
              </a:extLst>
            </p:cNvPr>
            <p:cNvPicPr>
              <a:picLocks noChangeAspect="1"/>
            </p:cNvPicPr>
            <p:nvPr/>
          </p:nvPicPr>
          <p:blipFill>
            <a:blip r:embed="rId4"/>
            <a:stretch>
              <a:fillRect/>
            </a:stretch>
          </p:blipFill>
          <p:spPr>
            <a:xfrm>
              <a:off x="3596576" y="4906830"/>
              <a:ext cx="490293" cy="480341"/>
            </a:xfrm>
            <a:prstGeom prst="rect">
              <a:avLst/>
            </a:prstGeom>
          </p:spPr>
        </p:pic>
        <p:sp>
          <p:nvSpPr>
            <p:cNvPr id="88" name="Title 1">
              <a:extLst>
                <a:ext uri="{FF2B5EF4-FFF2-40B4-BE49-F238E27FC236}">
                  <a16:creationId xmlns:a16="http://schemas.microsoft.com/office/drawing/2014/main" id="{CED69B1C-F7F1-4886-944C-73009D8F157A}"/>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89" name="Group 88">
            <a:extLst>
              <a:ext uri="{FF2B5EF4-FFF2-40B4-BE49-F238E27FC236}">
                <a16:creationId xmlns:a16="http://schemas.microsoft.com/office/drawing/2014/main" id="{2350B059-0BDA-4E6D-8667-0638B532C8AE}"/>
              </a:ext>
            </a:extLst>
          </p:cNvPr>
          <p:cNvGrpSpPr/>
          <p:nvPr/>
        </p:nvGrpSpPr>
        <p:grpSpPr>
          <a:xfrm>
            <a:off x="7901483" y="5035365"/>
            <a:ext cx="1861924" cy="898785"/>
            <a:chOff x="2311791" y="4566703"/>
            <a:chExt cx="1899259" cy="916808"/>
          </a:xfrm>
        </p:grpSpPr>
        <p:pic>
          <p:nvPicPr>
            <p:cNvPr id="90" name="Picture 89">
              <a:extLst>
                <a:ext uri="{FF2B5EF4-FFF2-40B4-BE49-F238E27FC236}">
                  <a16:creationId xmlns:a16="http://schemas.microsoft.com/office/drawing/2014/main" id="{F9AEBFC1-4D13-4C0F-89FB-79A64C0971F8}"/>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1" name="Rectangle: Rounded Corners 90">
              <a:extLst>
                <a:ext uri="{FF2B5EF4-FFF2-40B4-BE49-F238E27FC236}">
                  <a16:creationId xmlns:a16="http://schemas.microsoft.com/office/drawing/2014/main" id="{92A0F944-322F-4C91-98D0-4053183FD02B}"/>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pic>
          <p:nvPicPr>
            <p:cNvPr id="92" name="Picture 91">
              <a:extLst>
                <a:ext uri="{FF2B5EF4-FFF2-40B4-BE49-F238E27FC236}">
                  <a16:creationId xmlns:a16="http://schemas.microsoft.com/office/drawing/2014/main" id="{9D18528A-BC74-4652-BFAD-A8F6601F0C76}"/>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3" name="Picture 92">
              <a:extLst>
                <a:ext uri="{FF2B5EF4-FFF2-40B4-BE49-F238E27FC236}">
                  <a16:creationId xmlns:a16="http://schemas.microsoft.com/office/drawing/2014/main" id="{150712A5-C9FC-46AA-9F41-4AEEDE59A7E5}"/>
                </a:ext>
              </a:extLst>
            </p:cNvPr>
            <p:cNvPicPr>
              <a:picLocks noChangeAspect="1"/>
            </p:cNvPicPr>
            <p:nvPr/>
          </p:nvPicPr>
          <p:blipFill>
            <a:blip r:embed="rId4"/>
            <a:stretch>
              <a:fillRect/>
            </a:stretch>
          </p:blipFill>
          <p:spPr>
            <a:xfrm>
              <a:off x="3596576" y="4906830"/>
              <a:ext cx="490293" cy="480341"/>
            </a:xfrm>
            <a:prstGeom prst="rect">
              <a:avLst/>
            </a:prstGeom>
          </p:spPr>
        </p:pic>
        <p:sp>
          <p:nvSpPr>
            <p:cNvPr id="94" name="Title 1">
              <a:extLst>
                <a:ext uri="{FF2B5EF4-FFF2-40B4-BE49-F238E27FC236}">
                  <a16:creationId xmlns:a16="http://schemas.microsoft.com/office/drawing/2014/main" id="{4A8B0180-4BCA-448C-8099-FA1EC65300D7}"/>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grpSp>
        <p:nvGrpSpPr>
          <p:cNvPr id="95" name="Group 94">
            <a:extLst>
              <a:ext uri="{FF2B5EF4-FFF2-40B4-BE49-F238E27FC236}">
                <a16:creationId xmlns:a16="http://schemas.microsoft.com/office/drawing/2014/main" id="{D2361F0E-62D1-4AE9-A562-483B4CDF2851}"/>
              </a:ext>
            </a:extLst>
          </p:cNvPr>
          <p:cNvGrpSpPr/>
          <p:nvPr/>
        </p:nvGrpSpPr>
        <p:grpSpPr>
          <a:xfrm>
            <a:off x="9860352" y="5035365"/>
            <a:ext cx="1861924" cy="898785"/>
            <a:chOff x="2311791" y="4566703"/>
            <a:chExt cx="1899259" cy="916808"/>
          </a:xfrm>
        </p:grpSpPr>
        <p:pic>
          <p:nvPicPr>
            <p:cNvPr id="96" name="Picture 95">
              <a:extLst>
                <a:ext uri="{FF2B5EF4-FFF2-40B4-BE49-F238E27FC236}">
                  <a16:creationId xmlns:a16="http://schemas.microsoft.com/office/drawing/2014/main" id="{5CC3EFA5-4C04-4402-808B-EE949896E7D3}"/>
                </a:ext>
              </a:extLst>
            </p:cNvPr>
            <p:cNvPicPr>
              <a:picLocks noChangeAspect="1"/>
            </p:cNvPicPr>
            <p:nvPr/>
          </p:nvPicPr>
          <p:blipFill>
            <a:blip r:embed="rId4"/>
            <a:stretch>
              <a:fillRect/>
            </a:stretch>
          </p:blipFill>
          <p:spPr>
            <a:xfrm>
              <a:off x="2446816" y="4906830"/>
              <a:ext cx="490293" cy="480341"/>
            </a:xfrm>
            <a:prstGeom prst="rect">
              <a:avLst/>
            </a:prstGeom>
          </p:spPr>
        </p:pic>
        <p:sp>
          <p:nvSpPr>
            <p:cNvPr id="97" name="Rectangle: Rounded Corners 96">
              <a:extLst>
                <a:ext uri="{FF2B5EF4-FFF2-40B4-BE49-F238E27FC236}">
                  <a16:creationId xmlns:a16="http://schemas.microsoft.com/office/drawing/2014/main" id="{88DDA3F9-C0D8-44E3-8996-EDEDB0A137AE}"/>
                </a:ext>
              </a:extLst>
            </p:cNvPr>
            <p:cNvSpPr/>
            <p:nvPr/>
          </p:nvSpPr>
          <p:spPr bwMode="auto">
            <a:xfrm>
              <a:off x="2311791" y="4810489"/>
              <a:ext cx="1899259" cy="673022"/>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dirty="0">
                <a:solidFill>
                  <a:srgbClr val="505050"/>
                </a:solidFill>
                <a:latin typeface="Segoe UI"/>
                <a:cs typeface="Segoe UI" pitchFamily="34" charset="0"/>
              </a:endParaRPr>
            </a:p>
          </p:txBody>
        </p:sp>
        <p:pic>
          <p:nvPicPr>
            <p:cNvPr id="98" name="Picture 97">
              <a:extLst>
                <a:ext uri="{FF2B5EF4-FFF2-40B4-BE49-F238E27FC236}">
                  <a16:creationId xmlns:a16="http://schemas.microsoft.com/office/drawing/2014/main" id="{1BD2ED99-3F60-4D61-AA7D-CC29A08AC20A}"/>
                </a:ext>
              </a:extLst>
            </p:cNvPr>
            <p:cNvPicPr>
              <a:picLocks noChangeAspect="1"/>
            </p:cNvPicPr>
            <p:nvPr/>
          </p:nvPicPr>
          <p:blipFill>
            <a:blip r:embed="rId4"/>
            <a:stretch>
              <a:fillRect/>
            </a:stretch>
          </p:blipFill>
          <p:spPr>
            <a:xfrm>
              <a:off x="3021696" y="4906830"/>
              <a:ext cx="490293" cy="480341"/>
            </a:xfrm>
            <a:prstGeom prst="rect">
              <a:avLst/>
            </a:prstGeom>
          </p:spPr>
        </p:pic>
        <p:pic>
          <p:nvPicPr>
            <p:cNvPr id="99" name="Picture 98">
              <a:extLst>
                <a:ext uri="{FF2B5EF4-FFF2-40B4-BE49-F238E27FC236}">
                  <a16:creationId xmlns:a16="http://schemas.microsoft.com/office/drawing/2014/main" id="{F0A0A176-1DF2-43C8-B7A6-F069A603DA4C}"/>
                </a:ext>
              </a:extLst>
            </p:cNvPr>
            <p:cNvPicPr>
              <a:picLocks noChangeAspect="1"/>
            </p:cNvPicPr>
            <p:nvPr/>
          </p:nvPicPr>
          <p:blipFill>
            <a:blip r:embed="rId4"/>
            <a:stretch>
              <a:fillRect/>
            </a:stretch>
          </p:blipFill>
          <p:spPr>
            <a:xfrm>
              <a:off x="3596576" y="4906830"/>
              <a:ext cx="490293" cy="480341"/>
            </a:xfrm>
            <a:prstGeom prst="rect">
              <a:avLst/>
            </a:prstGeom>
          </p:spPr>
        </p:pic>
        <p:sp>
          <p:nvSpPr>
            <p:cNvPr id="100" name="Title 1">
              <a:extLst>
                <a:ext uri="{FF2B5EF4-FFF2-40B4-BE49-F238E27FC236}">
                  <a16:creationId xmlns:a16="http://schemas.microsoft.com/office/drawing/2014/main" id="{71505FE7-5AB2-4050-92ED-EF866895E116}"/>
                </a:ext>
              </a:extLst>
            </p:cNvPr>
            <p:cNvSpPr txBox="1">
              <a:spLocks/>
            </p:cNvSpPr>
            <p:nvPr/>
          </p:nvSpPr>
          <p:spPr>
            <a:xfrm>
              <a:off x="2311791" y="4566703"/>
              <a:ext cx="982440" cy="173693"/>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defRPr/>
              </a:pPr>
              <a:r>
                <a:rPr lang="en-US" sz="980" spc="0" dirty="0">
                  <a:gradFill>
                    <a:gsLst>
                      <a:gs pos="2655">
                        <a:srgbClr val="505050"/>
                      </a:gs>
                      <a:gs pos="31000">
                        <a:srgbClr val="505050"/>
                      </a:gs>
                    </a:gsLst>
                    <a:lin ang="5400000" scaled="0"/>
                  </a:gradFill>
                  <a:latin typeface="Segoe UI Semibold" panose="020B0702040204020203" pitchFamily="34" charset="0"/>
                  <a:cs typeface="Segoe UI Semibold" panose="020B0702040204020203" pitchFamily="34" charset="0"/>
                </a:rPr>
                <a:t>Docker</a:t>
              </a:r>
            </a:p>
          </p:txBody>
        </p:sp>
      </p:grpSp>
      <p:sp>
        <p:nvSpPr>
          <p:cNvPr id="101" name="Title 1">
            <a:extLst>
              <a:ext uri="{FF2B5EF4-FFF2-40B4-BE49-F238E27FC236}">
                <a16:creationId xmlns:a16="http://schemas.microsoft.com/office/drawing/2014/main" id="{94E2A15C-7E8A-41F5-8F99-EA38B822BDC3}"/>
              </a:ext>
            </a:extLst>
          </p:cNvPr>
          <p:cNvSpPr txBox="1">
            <a:spLocks/>
          </p:cNvSpPr>
          <p:nvPr/>
        </p:nvSpPr>
        <p:spPr>
          <a:xfrm>
            <a:off x="431676" y="1036818"/>
            <a:ext cx="4683824" cy="1291723"/>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6" spc="0" dirty="0">
                <a:solidFill>
                  <a:schemeClr val="accent1"/>
                </a:solidFill>
              </a:rPr>
              <a:t>How Managed Kubernetes on Azure works</a:t>
            </a:r>
          </a:p>
        </p:txBody>
      </p:sp>
      <p:sp>
        <p:nvSpPr>
          <p:cNvPr id="102" name="Rectangle: Rounded Corners 101">
            <a:extLst>
              <a:ext uri="{FF2B5EF4-FFF2-40B4-BE49-F238E27FC236}">
                <a16:creationId xmlns:a16="http://schemas.microsoft.com/office/drawing/2014/main" id="{E722ECD4-ADC5-4190-B257-BF5C0F9E5CEF}"/>
              </a:ext>
            </a:extLst>
          </p:cNvPr>
          <p:cNvSpPr/>
          <p:nvPr/>
        </p:nvSpPr>
        <p:spPr bwMode="auto">
          <a:xfrm>
            <a:off x="7539269" y="1905223"/>
            <a:ext cx="3025033" cy="2191739"/>
          </a:xfrm>
          <a:prstGeom prst="roundRect">
            <a:avLst>
              <a:gd name="adj" fmla="val 3034"/>
            </a:avLst>
          </a:prstGeom>
          <a:solidFill>
            <a:srgbClr val="F2F6FC"/>
          </a:solidFill>
          <a:ln>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8" dirty="0">
                <a:solidFill>
                  <a:schemeClr val="tx1"/>
                </a:solidFill>
                <a:latin typeface="Segoe UI"/>
                <a:ea typeface="Segoe UI" pitchFamily="34" charset="0"/>
                <a:cs typeface="Segoe UI" pitchFamily="34" charset="0"/>
              </a:rPr>
              <a:t>Azure managed control plane</a:t>
            </a:r>
          </a:p>
        </p:txBody>
      </p:sp>
      <p:sp>
        <p:nvSpPr>
          <p:cNvPr id="104" name="Title 1">
            <a:extLst>
              <a:ext uri="{FF2B5EF4-FFF2-40B4-BE49-F238E27FC236}">
                <a16:creationId xmlns:a16="http://schemas.microsoft.com/office/drawing/2014/main" id="{651B868C-861F-4F82-B4AF-015FE4DDC16F}"/>
              </a:ext>
            </a:extLst>
          </p:cNvPr>
          <p:cNvSpPr txBox="1">
            <a:spLocks/>
          </p:cNvSpPr>
          <p:nvPr/>
        </p:nvSpPr>
        <p:spPr>
          <a:xfrm>
            <a:off x="465552" y="2386475"/>
            <a:ext cx="2934133" cy="3111064"/>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lvl="1" defTabSz="914192">
              <a:lnSpc>
                <a:spcPct val="120000"/>
              </a:lnSpc>
              <a:spcBef>
                <a:spcPct val="0"/>
              </a:spcBef>
              <a:spcAft>
                <a:spcPts val="588"/>
              </a:spcAft>
              <a:defRPr/>
            </a:pPr>
            <a:r>
              <a:rPr lang="en-US" sz="1371" dirty="0">
                <a:ln w="3175">
                  <a:noFill/>
                </a:ln>
                <a:gradFill>
                  <a:gsLst>
                    <a:gs pos="2655">
                      <a:srgbClr val="505050"/>
                    </a:gs>
                    <a:gs pos="31000">
                      <a:srgbClr val="505050"/>
                    </a:gs>
                  </a:gsLst>
                  <a:lin ang="5400000" scaled="0"/>
                </a:gradFill>
                <a:latin typeface="Segoe UI"/>
                <a:cs typeface="Segoe UI" pitchFamily="34" charset="0"/>
              </a:rPr>
              <a:t>Automated upgrades, patches</a:t>
            </a:r>
          </a:p>
          <a:p>
            <a:pPr marL="0" lvl="1" defTabSz="914192">
              <a:lnSpc>
                <a:spcPct val="120000"/>
              </a:lnSpc>
              <a:spcBef>
                <a:spcPct val="0"/>
              </a:spcBef>
              <a:spcAft>
                <a:spcPts val="588"/>
              </a:spcAft>
              <a:defRPr/>
            </a:pPr>
            <a:r>
              <a:rPr lang="en-US" sz="1371" dirty="0">
                <a:ln w="3175">
                  <a:noFill/>
                </a:ln>
                <a:gradFill>
                  <a:gsLst>
                    <a:gs pos="2655">
                      <a:srgbClr val="505050"/>
                    </a:gs>
                    <a:gs pos="31000">
                      <a:srgbClr val="505050"/>
                    </a:gs>
                  </a:gsLst>
                  <a:lin ang="5400000" scaled="0"/>
                </a:gradFill>
                <a:latin typeface="Segoe UI"/>
                <a:cs typeface="Segoe UI" pitchFamily="34" charset="0"/>
              </a:rPr>
              <a:t>High reliability and availability </a:t>
            </a:r>
          </a:p>
          <a:p>
            <a:pPr marL="0" lvl="1" defTabSz="914192">
              <a:lnSpc>
                <a:spcPct val="120000"/>
              </a:lnSpc>
              <a:spcBef>
                <a:spcPct val="0"/>
              </a:spcBef>
              <a:spcAft>
                <a:spcPts val="588"/>
              </a:spcAft>
              <a:defRPr/>
            </a:pPr>
            <a:r>
              <a:rPr lang="en-US" sz="1371" dirty="0">
                <a:ln w="3175">
                  <a:noFill/>
                </a:ln>
                <a:gradFill>
                  <a:gsLst>
                    <a:gs pos="2655">
                      <a:srgbClr val="505050"/>
                    </a:gs>
                    <a:gs pos="31000">
                      <a:srgbClr val="505050"/>
                    </a:gs>
                  </a:gsLst>
                  <a:lin ang="5400000" scaled="0"/>
                </a:gradFill>
                <a:latin typeface="Segoe UI"/>
                <a:cs typeface="Segoe UI" pitchFamily="34" charset="0"/>
              </a:rPr>
              <a:t>Easy and secure cluster scaling</a:t>
            </a:r>
          </a:p>
          <a:p>
            <a:pPr marL="0" lvl="1" defTabSz="914192">
              <a:lnSpc>
                <a:spcPct val="120000"/>
              </a:lnSpc>
              <a:spcBef>
                <a:spcPct val="0"/>
              </a:spcBef>
              <a:spcAft>
                <a:spcPts val="588"/>
              </a:spcAft>
              <a:defRPr/>
            </a:pPr>
            <a:r>
              <a:rPr lang="en-US" sz="1371" dirty="0">
                <a:ln w="3175">
                  <a:noFill/>
                </a:ln>
                <a:gradFill>
                  <a:gsLst>
                    <a:gs pos="2655">
                      <a:srgbClr val="505050"/>
                    </a:gs>
                    <a:gs pos="31000">
                      <a:srgbClr val="505050"/>
                    </a:gs>
                  </a:gsLst>
                  <a:lin ang="5400000" scaled="0"/>
                </a:gradFill>
                <a:latin typeface="Segoe UI"/>
                <a:cs typeface="Segoe UI" pitchFamily="34" charset="0"/>
              </a:rPr>
              <a:t>Self-healing </a:t>
            </a:r>
          </a:p>
          <a:p>
            <a:pPr marL="0" lvl="1" defTabSz="914192">
              <a:lnSpc>
                <a:spcPct val="120000"/>
              </a:lnSpc>
              <a:spcBef>
                <a:spcPct val="0"/>
              </a:spcBef>
              <a:spcAft>
                <a:spcPts val="588"/>
              </a:spcAft>
              <a:defRPr/>
            </a:pPr>
            <a:r>
              <a:rPr lang="en-US" sz="1371" dirty="0">
                <a:ln w="3175">
                  <a:noFill/>
                </a:ln>
                <a:gradFill>
                  <a:gsLst>
                    <a:gs pos="2655">
                      <a:srgbClr val="505050"/>
                    </a:gs>
                    <a:gs pos="31000">
                      <a:srgbClr val="505050"/>
                    </a:gs>
                  </a:gsLst>
                  <a:lin ang="5400000" scaled="0"/>
                </a:gradFill>
                <a:latin typeface="Segoe UI"/>
                <a:cs typeface="Segoe UI" pitchFamily="34" charset="0"/>
              </a:rPr>
              <a:t>API server monitoring</a:t>
            </a:r>
          </a:p>
          <a:p>
            <a:pPr marL="0" lvl="1" defTabSz="914192">
              <a:lnSpc>
                <a:spcPct val="120000"/>
              </a:lnSpc>
              <a:spcBef>
                <a:spcPct val="0"/>
              </a:spcBef>
              <a:spcAft>
                <a:spcPts val="588"/>
              </a:spcAft>
              <a:defRPr/>
            </a:pPr>
            <a:r>
              <a:rPr lang="en-US" sz="1371" dirty="0">
                <a:ln w="3175">
                  <a:noFill/>
                </a:ln>
                <a:gradFill>
                  <a:gsLst>
                    <a:gs pos="2655">
                      <a:srgbClr val="505050"/>
                    </a:gs>
                    <a:gs pos="31000">
                      <a:srgbClr val="505050"/>
                    </a:gs>
                  </a:gsLst>
                  <a:lin ang="5400000" scaled="0"/>
                </a:gradFill>
                <a:latin typeface="Segoe UI"/>
                <a:cs typeface="Segoe UI" pitchFamily="34" charset="0"/>
              </a:rPr>
              <a:t>Control plane at no charge</a:t>
            </a:r>
          </a:p>
          <a:p>
            <a:pPr defTabSz="914192">
              <a:lnSpc>
                <a:spcPct val="120000"/>
              </a:lnSpc>
              <a:spcAft>
                <a:spcPts val="588"/>
              </a:spcAft>
              <a:defRPr/>
            </a:pPr>
            <a:endParaRPr lang="en-US" sz="1371" spc="0" dirty="0">
              <a:gradFill>
                <a:gsLst>
                  <a:gs pos="2655">
                    <a:srgbClr val="505050"/>
                  </a:gs>
                  <a:gs pos="31000">
                    <a:srgbClr val="505050"/>
                  </a:gs>
                </a:gsLst>
                <a:lin ang="5400000" scaled="0"/>
              </a:gradFill>
              <a:latin typeface="Segoe UI"/>
            </a:endParaRPr>
          </a:p>
        </p:txBody>
      </p:sp>
    </p:spTree>
    <p:extLst>
      <p:ext uri="{BB962C8B-B14F-4D97-AF65-F5344CB8AC3E}">
        <p14:creationId xmlns:p14="http://schemas.microsoft.com/office/powerpoint/2010/main" val="417219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fade">
                                      <p:cBhvr>
                                        <p:cTn id="10"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1C5FA-03CE-47C5-B627-B00FC7302DBB}"/>
              </a:ext>
            </a:extLst>
          </p:cNvPr>
          <p:cNvSpPr>
            <a:spLocks noGrp="1"/>
          </p:cNvSpPr>
          <p:nvPr>
            <p:ph type="title"/>
          </p:nvPr>
        </p:nvSpPr>
        <p:spPr/>
        <p:txBody>
          <a:bodyPr/>
          <a:lstStyle/>
          <a:p>
            <a:r>
              <a:rPr lang="en-US" dirty="0"/>
              <a:t>From infrastructure to </a:t>
            </a:r>
            <a:r>
              <a:rPr lang="en-US" dirty="0">
                <a:solidFill>
                  <a:srgbClr val="0078D4"/>
                </a:solidFill>
                <a:latin typeface="Segoe UI Semibold" panose="020B0702040204020203" pitchFamily="34" charset="0"/>
                <a:cs typeface="Segoe UI Semibold" panose="020B0702040204020203" pitchFamily="34" charset="0"/>
              </a:rPr>
              <a:t>innovation</a:t>
            </a:r>
          </a:p>
        </p:txBody>
      </p:sp>
      <p:graphicFrame>
        <p:nvGraphicFramePr>
          <p:cNvPr id="67" name="Table 66">
            <a:extLst>
              <a:ext uri="{FF2B5EF4-FFF2-40B4-BE49-F238E27FC236}">
                <a16:creationId xmlns:a16="http://schemas.microsoft.com/office/drawing/2014/main" id="{6348838E-035F-4C09-B03C-A3BE1D3BB310}"/>
              </a:ext>
            </a:extLst>
          </p:cNvPr>
          <p:cNvGraphicFramePr>
            <a:graphicFrameLocks noGrp="1"/>
          </p:cNvGraphicFramePr>
          <p:nvPr>
            <p:extLst/>
          </p:nvPr>
        </p:nvGraphicFramePr>
        <p:xfrm>
          <a:off x="4120339" y="1468336"/>
          <a:ext cx="6640598" cy="4663346"/>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2241062">
                  <a:extLst>
                    <a:ext uri="{9D8B030D-6E8A-4147-A177-3AD203B41FA5}">
                      <a16:colId xmlns:a16="http://schemas.microsoft.com/office/drawing/2014/main" val="1990358366"/>
                    </a:ext>
                  </a:extLst>
                </a:gridCol>
                <a:gridCol w="2517044">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Responsibilities</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0078D4"/>
                          </a:solidFill>
                        </a:rPr>
                        <a:t>DIY with Kubernetes</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rgbClr val="0078D4"/>
                          </a:solidFill>
                        </a:rPr>
                        <a:t>Managed Kubernetes on Azure</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Semibold" panose="020B0702040204020203" pitchFamily="34" charset="0"/>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dirty="0">
                          <a:solidFill>
                            <a:schemeClr val="tx1"/>
                          </a:solidFill>
                          <a:latin typeface="Segoe UI Semibold" panose="020B0702040204020203" pitchFamily="34" charset="0"/>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Semibold" panose="020B0702040204020203" pitchFamily="34" charset="0"/>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dirty="0">
                          <a:solidFill>
                            <a:schemeClr val="tx1"/>
                          </a:solidFill>
                          <a:latin typeface="Segoe UI Semibold" panose="020B0702040204020203" pitchFamily="34" charset="0"/>
                          <a:cs typeface="Segoe UI Semibold" panose="020B0702040204020203" pitchFamily="34" charset="0"/>
                        </a:rPr>
                        <a:t>Cluster hosting</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dirty="0">
                        <a:solidFill>
                          <a:srgbClr val="0078D4"/>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dirty="0">
                          <a:solidFill>
                            <a:schemeClr val="tx1"/>
                          </a:solidFill>
                          <a:latin typeface="Segoe UI Semibold" panose="020B0702040204020203" pitchFamily="34" charset="0"/>
                          <a:cs typeface="Segoe UI Semibold" panose="020B0702040204020203" pitchFamily="34" charset="0"/>
                        </a:rPr>
                        <a:t>Cluster upgrade </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r>
                        <a:rPr lang="en-US" sz="1200" dirty="0">
                          <a:solidFill>
                            <a:schemeClr val="tx1"/>
                          </a:solidFill>
                          <a:latin typeface="Segoe UI Semibold" panose="020B0702040204020203" pitchFamily="34" charset="0"/>
                          <a:cs typeface="Segoe UI Semibold" panose="020B0702040204020203" pitchFamily="34" charset="0"/>
                        </a:rPr>
                        <a:t>Patching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Semibold" panose="020B0702040204020203" pitchFamily="34" charset="0"/>
                          <a:ea typeface="+mn-ea"/>
                          <a:cs typeface="Segoe UI Semibold" panose="020B0702040204020203" pitchFamily="34" charset="0"/>
                        </a:rPr>
                        <a:t>Scaling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Semibold" panose="020B0702040204020203" pitchFamily="34" charset="0"/>
                          <a:ea typeface="+mn-ea"/>
                          <a:cs typeface="Segoe UI Semibold" panose="020B0702040204020203" pitchFamily="34" charset="0"/>
                        </a:rPr>
                        <a:t>Monitoring and logging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sp>
        <p:nvSpPr>
          <p:cNvPr id="38" name="Rectangle 37">
            <a:extLst>
              <a:ext uri="{FF2B5EF4-FFF2-40B4-BE49-F238E27FC236}">
                <a16:creationId xmlns:a16="http://schemas.microsoft.com/office/drawing/2014/main" id="{936C144D-6A78-4CEA-A9EF-CEB05ECD9C57}"/>
              </a:ext>
            </a:extLst>
          </p:cNvPr>
          <p:cNvSpPr/>
          <p:nvPr/>
        </p:nvSpPr>
        <p:spPr>
          <a:xfrm>
            <a:off x="10929551" y="5232601"/>
            <a:ext cx="250999" cy="25099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a:solidFill>
                <a:srgbClr val="FFFFFF"/>
              </a:solidFill>
              <a:latin typeface="Segoe UI"/>
            </a:endParaRPr>
          </a:p>
        </p:txBody>
      </p:sp>
      <p:sp>
        <p:nvSpPr>
          <p:cNvPr id="39" name="Rectangle 38">
            <a:extLst>
              <a:ext uri="{FF2B5EF4-FFF2-40B4-BE49-F238E27FC236}">
                <a16:creationId xmlns:a16="http://schemas.microsoft.com/office/drawing/2014/main" id="{894585F5-02BE-4610-ACF2-9C588FE3B27F}"/>
              </a:ext>
            </a:extLst>
          </p:cNvPr>
          <p:cNvSpPr/>
          <p:nvPr/>
        </p:nvSpPr>
        <p:spPr>
          <a:xfrm>
            <a:off x="11262608" y="5231262"/>
            <a:ext cx="760571" cy="280638"/>
          </a:xfrm>
          <a:prstGeom prst="rect">
            <a:avLst/>
          </a:prstGeom>
        </p:spPr>
        <p:txBody>
          <a:bodyPr wrap="none" lIns="0">
            <a:spAutoFit/>
          </a:bodyPr>
          <a:lstStyle/>
          <a:p>
            <a:pPr defTabSz="914049">
              <a:defRPr/>
            </a:pPr>
            <a:r>
              <a:rPr lang="en-US" sz="1200" kern="0" dirty="0">
                <a:solidFill>
                  <a:srgbClr val="797979"/>
                </a:solidFill>
                <a:latin typeface="Segoe UI" panose="020B0502040204020203" pitchFamily="34" charset="0"/>
                <a:cs typeface="Segoe UI" panose="020B0502040204020203" pitchFamily="34" charset="0"/>
              </a:rPr>
              <a:t>Customer</a:t>
            </a:r>
          </a:p>
        </p:txBody>
      </p:sp>
      <p:sp>
        <p:nvSpPr>
          <p:cNvPr id="40" name="Rectangle 39">
            <a:extLst>
              <a:ext uri="{FF2B5EF4-FFF2-40B4-BE49-F238E27FC236}">
                <a16:creationId xmlns:a16="http://schemas.microsoft.com/office/drawing/2014/main" id="{001F6539-0FB5-4257-8A56-90EF2A31D710}"/>
              </a:ext>
            </a:extLst>
          </p:cNvPr>
          <p:cNvSpPr/>
          <p:nvPr/>
        </p:nvSpPr>
        <p:spPr>
          <a:xfrm>
            <a:off x="10939805" y="5746356"/>
            <a:ext cx="250999" cy="25099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sp>
        <p:nvSpPr>
          <p:cNvPr id="41" name="Rectangle 40">
            <a:extLst>
              <a:ext uri="{FF2B5EF4-FFF2-40B4-BE49-F238E27FC236}">
                <a16:creationId xmlns:a16="http://schemas.microsoft.com/office/drawing/2014/main" id="{66790B91-D1AC-4B41-B1A1-9BA81AAF505F}"/>
              </a:ext>
            </a:extLst>
          </p:cNvPr>
          <p:cNvSpPr/>
          <p:nvPr/>
        </p:nvSpPr>
        <p:spPr>
          <a:xfrm>
            <a:off x="11276225" y="5745017"/>
            <a:ext cx="736740" cy="276999"/>
          </a:xfrm>
          <a:prstGeom prst="rect">
            <a:avLst/>
          </a:prstGeom>
        </p:spPr>
        <p:txBody>
          <a:bodyPr wrap="none" lIns="0">
            <a:spAutoFit/>
          </a:bodyPr>
          <a:lstStyle/>
          <a:p>
            <a:pPr defTabSz="914049">
              <a:defRPr/>
            </a:pPr>
            <a:r>
              <a:rPr lang="en-US" sz="1200" kern="0" dirty="0">
                <a:solidFill>
                  <a:srgbClr val="797979"/>
                </a:solidFill>
                <a:latin typeface="Segoe UI" panose="020B0502040204020203" pitchFamily="34" charset="0"/>
                <a:cs typeface="Segoe UI" panose="020B0502040204020203" pitchFamily="34" charset="0"/>
              </a:rPr>
              <a:t>Microsoft</a:t>
            </a:r>
          </a:p>
        </p:txBody>
      </p:sp>
      <p:sp>
        <p:nvSpPr>
          <p:cNvPr id="42" name="Rectangle 41">
            <a:extLst>
              <a:ext uri="{FF2B5EF4-FFF2-40B4-BE49-F238E27FC236}">
                <a16:creationId xmlns:a16="http://schemas.microsoft.com/office/drawing/2014/main" id="{D30DC11E-27B8-48E3-9D77-1CEEBFFE891A}"/>
              </a:ext>
            </a:extLst>
          </p:cNvPr>
          <p:cNvSpPr/>
          <p:nvPr/>
        </p:nvSpPr>
        <p:spPr>
          <a:xfrm>
            <a:off x="9478092" y="3746340"/>
            <a:ext cx="249549" cy="24954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a:solidFill>
                <a:srgbClr val="FFFFFF"/>
              </a:solidFill>
              <a:latin typeface="Segoe UI"/>
            </a:endParaRPr>
          </a:p>
        </p:txBody>
      </p:sp>
      <p:sp>
        <p:nvSpPr>
          <p:cNvPr id="43" name="Rectangle 42">
            <a:extLst>
              <a:ext uri="{FF2B5EF4-FFF2-40B4-BE49-F238E27FC236}">
                <a16:creationId xmlns:a16="http://schemas.microsoft.com/office/drawing/2014/main" id="{7EBDA188-58D7-48DD-876B-ADDBA2618799}"/>
              </a:ext>
            </a:extLst>
          </p:cNvPr>
          <p:cNvSpPr/>
          <p:nvPr/>
        </p:nvSpPr>
        <p:spPr>
          <a:xfrm>
            <a:off x="9478092" y="4744003"/>
            <a:ext cx="249549" cy="24954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a:solidFill>
                <a:srgbClr val="FFFFFF"/>
              </a:solidFill>
              <a:latin typeface="Segoe UI"/>
            </a:endParaRPr>
          </a:p>
        </p:txBody>
      </p:sp>
      <p:sp>
        <p:nvSpPr>
          <p:cNvPr id="45" name="Rectangle 44">
            <a:extLst>
              <a:ext uri="{FF2B5EF4-FFF2-40B4-BE49-F238E27FC236}">
                <a16:creationId xmlns:a16="http://schemas.microsoft.com/office/drawing/2014/main" id="{997DD0C3-1D2F-46DF-9CA4-5C10344FF489}"/>
              </a:ext>
            </a:extLst>
          </p:cNvPr>
          <p:cNvSpPr/>
          <p:nvPr/>
        </p:nvSpPr>
        <p:spPr>
          <a:xfrm>
            <a:off x="9478092" y="5242834"/>
            <a:ext cx="249549" cy="24954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a:solidFill>
                <a:srgbClr val="FFFFFF"/>
              </a:solidFill>
              <a:latin typeface="Segoe UI"/>
            </a:endParaRPr>
          </a:p>
        </p:txBody>
      </p:sp>
      <p:sp>
        <p:nvSpPr>
          <p:cNvPr id="46" name="Rectangle 45">
            <a:extLst>
              <a:ext uri="{FF2B5EF4-FFF2-40B4-BE49-F238E27FC236}">
                <a16:creationId xmlns:a16="http://schemas.microsoft.com/office/drawing/2014/main" id="{DC85012F-CA89-4036-B30B-DF86DAD5B1FA}"/>
              </a:ext>
            </a:extLst>
          </p:cNvPr>
          <p:cNvSpPr/>
          <p:nvPr/>
        </p:nvSpPr>
        <p:spPr>
          <a:xfrm>
            <a:off x="9478092" y="4245172"/>
            <a:ext cx="249549" cy="24954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a:solidFill>
                <a:srgbClr val="FFFFFF"/>
              </a:solidFill>
              <a:latin typeface="Segoe UI"/>
            </a:endParaRPr>
          </a:p>
        </p:txBody>
      </p:sp>
      <p:sp>
        <p:nvSpPr>
          <p:cNvPr id="47" name="Rectangle 46">
            <a:extLst>
              <a:ext uri="{FF2B5EF4-FFF2-40B4-BE49-F238E27FC236}">
                <a16:creationId xmlns:a16="http://schemas.microsoft.com/office/drawing/2014/main" id="{6D304BF5-2386-4563-A20D-7C290275F8C9}"/>
              </a:ext>
            </a:extLst>
          </p:cNvPr>
          <p:cNvSpPr/>
          <p:nvPr/>
        </p:nvSpPr>
        <p:spPr>
          <a:xfrm>
            <a:off x="6968566" y="3746340"/>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sp>
        <p:nvSpPr>
          <p:cNvPr id="48" name="Rectangle 47">
            <a:extLst>
              <a:ext uri="{FF2B5EF4-FFF2-40B4-BE49-F238E27FC236}">
                <a16:creationId xmlns:a16="http://schemas.microsoft.com/office/drawing/2014/main" id="{17079151-DE67-4364-B881-53B20B83E04A}"/>
              </a:ext>
            </a:extLst>
          </p:cNvPr>
          <p:cNvSpPr/>
          <p:nvPr/>
        </p:nvSpPr>
        <p:spPr>
          <a:xfrm>
            <a:off x="6968566" y="4247008"/>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sp>
        <p:nvSpPr>
          <p:cNvPr id="49" name="Rectangle 48">
            <a:extLst>
              <a:ext uri="{FF2B5EF4-FFF2-40B4-BE49-F238E27FC236}">
                <a16:creationId xmlns:a16="http://schemas.microsoft.com/office/drawing/2014/main" id="{7C73AE04-E8A0-4633-A920-335D5579F0A2}"/>
              </a:ext>
            </a:extLst>
          </p:cNvPr>
          <p:cNvSpPr/>
          <p:nvPr/>
        </p:nvSpPr>
        <p:spPr>
          <a:xfrm>
            <a:off x="6968566" y="4747675"/>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sp>
        <p:nvSpPr>
          <p:cNvPr id="50" name="Rectangle 49">
            <a:extLst>
              <a:ext uri="{FF2B5EF4-FFF2-40B4-BE49-F238E27FC236}">
                <a16:creationId xmlns:a16="http://schemas.microsoft.com/office/drawing/2014/main" id="{8668C4F5-02C3-42DA-90CD-86AC9F646353}"/>
              </a:ext>
            </a:extLst>
          </p:cNvPr>
          <p:cNvSpPr/>
          <p:nvPr/>
        </p:nvSpPr>
        <p:spPr>
          <a:xfrm>
            <a:off x="6968566" y="5248343"/>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sp>
        <p:nvSpPr>
          <p:cNvPr id="60" name="Rectangle 59">
            <a:extLst>
              <a:ext uri="{FF2B5EF4-FFF2-40B4-BE49-F238E27FC236}">
                <a16:creationId xmlns:a16="http://schemas.microsoft.com/office/drawing/2014/main" id="{DF8178CF-A427-4466-B2FE-33148C197BBC}"/>
              </a:ext>
            </a:extLst>
          </p:cNvPr>
          <p:cNvSpPr/>
          <p:nvPr/>
        </p:nvSpPr>
        <p:spPr>
          <a:xfrm>
            <a:off x="6968566" y="5749010"/>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sp>
        <p:nvSpPr>
          <p:cNvPr id="61" name="Rectangle 60">
            <a:extLst>
              <a:ext uri="{FF2B5EF4-FFF2-40B4-BE49-F238E27FC236}">
                <a16:creationId xmlns:a16="http://schemas.microsoft.com/office/drawing/2014/main" id="{468BE7FD-C9FB-4E4C-A4F4-4EF0A253E392}"/>
              </a:ext>
            </a:extLst>
          </p:cNvPr>
          <p:cNvSpPr/>
          <p:nvPr/>
        </p:nvSpPr>
        <p:spPr>
          <a:xfrm>
            <a:off x="6968566" y="2218568"/>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sp>
        <p:nvSpPr>
          <p:cNvPr id="62" name="Rectangle 61">
            <a:extLst>
              <a:ext uri="{FF2B5EF4-FFF2-40B4-BE49-F238E27FC236}">
                <a16:creationId xmlns:a16="http://schemas.microsoft.com/office/drawing/2014/main" id="{364663AF-FCF6-4CDC-A07E-E76131228DF2}"/>
              </a:ext>
            </a:extLst>
          </p:cNvPr>
          <p:cNvSpPr/>
          <p:nvPr/>
        </p:nvSpPr>
        <p:spPr>
          <a:xfrm>
            <a:off x="6968566" y="2719236"/>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sp>
        <p:nvSpPr>
          <p:cNvPr id="63" name="Rectangle 62">
            <a:extLst>
              <a:ext uri="{FF2B5EF4-FFF2-40B4-BE49-F238E27FC236}">
                <a16:creationId xmlns:a16="http://schemas.microsoft.com/office/drawing/2014/main" id="{2A5C65B3-8EB8-4223-8C2D-4531886D2FA3}"/>
              </a:ext>
            </a:extLst>
          </p:cNvPr>
          <p:cNvSpPr/>
          <p:nvPr/>
        </p:nvSpPr>
        <p:spPr>
          <a:xfrm>
            <a:off x="9478092" y="5741666"/>
            <a:ext cx="249549" cy="24954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a:solidFill>
                <a:srgbClr val="FFFFFF"/>
              </a:solidFill>
              <a:latin typeface="Segoe UI"/>
            </a:endParaRPr>
          </a:p>
        </p:txBody>
      </p:sp>
      <p:sp>
        <p:nvSpPr>
          <p:cNvPr id="64" name="Rectangle 63">
            <a:extLst>
              <a:ext uri="{FF2B5EF4-FFF2-40B4-BE49-F238E27FC236}">
                <a16:creationId xmlns:a16="http://schemas.microsoft.com/office/drawing/2014/main" id="{B822DE98-2FF3-4D2F-ADCA-4F905C0D768A}"/>
              </a:ext>
            </a:extLst>
          </p:cNvPr>
          <p:cNvSpPr/>
          <p:nvPr/>
        </p:nvSpPr>
        <p:spPr>
          <a:xfrm>
            <a:off x="6968566" y="3219904"/>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grpSp>
        <p:nvGrpSpPr>
          <p:cNvPr id="65" name="Group 64">
            <a:extLst>
              <a:ext uri="{FF2B5EF4-FFF2-40B4-BE49-F238E27FC236}">
                <a16:creationId xmlns:a16="http://schemas.microsoft.com/office/drawing/2014/main" id="{DC259842-1C48-4B2C-8CD9-A7F145C89E48}"/>
              </a:ext>
            </a:extLst>
          </p:cNvPr>
          <p:cNvGrpSpPr/>
          <p:nvPr/>
        </p:nvGrpSpPr>
        <p:grpSpPr>
          <a:xfrm>
            <a:off x="9476672" y="2209387"/>
            <a:ext cx="252387" cy="254691"/>
            <a:chOff x="7895257" y="6287059"/>
            <a:chExt cx="339999" cy="343103"/>
          </a:xfrm>
        </p:grpSpPr>
        <p:sp>
          <p:nvSpPr>
            <p:cNvPr id="66" name="Rectangle 65">
              <a:extLst>
                <a:ext uri="{FF2B5EF4-FFF2-40B4-BE49-F238E27FC236}">
                  <a16:creationId xmlns:a16="http://schemas.microsoft.com/office/drawing/2014/main" id="{F6B18A38-C9A7-4D13-BB2A-854EA39EAB1C}"/>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sp>
          <p:nvSpPr>
            <p:cNvPr id="68" name="Right Triangle 67">
              <a:extLst>
                <a:ext uri="{FF2B5EF4-FFF2-40B4-BE49-F238E27FC236}">
                  <a16:creationId xmlns:a16="http://schemas.microsoft.com/office/drawing/2014/main" id="{9FD9617A-0AE4-422F-BB22-69A97448BCB6}"/>
                </a:ext>
              </a:extLst>
            </p:cNvPr>
            <p:cNvSpPr/>
            <p:nvPr/>
          </p:nvSpPr>
          <p:spPr bwMode="auto">
            <a:xfrm rot="16200000">
              <a:off x="7895256" y="6293985"/>
              <a:ext cx="336178" cy="336176"/>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B5D4A9D9-1F09-410B-9A4C-1F2BFC68AF72}"/>
              </a:ext>
            </a:extLst>
          </p:cNvPr>
          <p:cNvGrpSpPr/>
          <p:nvPr/>
        </p:nvGrpSpPr>
        <p:grpSpPr>
          <a:xfrm>
            <a:off x="9476672" y="2713360"/>
            <a:ext cx="252387" cy="254691"/>
            <a:chOff x="7895257" y="6287059"/>
            <a:chExt cx="339999" cy="343103"/>
          </a:xfrm>
        </p:grpSpPr>
        <p:sp>
          <p:nvSpPr>
            <p:cNvPr id="70" name="Rectangle 69">
              <a:extLst>
                <a:ext uri="{FF2B5EF4-FFF2-40B4-BE49-F238E27FC236}">
                  <a16:creationId xmlns:a16="http://schemas.microsoft.com/office/drawing/2014/main" id="{A11BC8C6-CB0B-4ADD-A9CC-29097DDB45FB}"/>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sp>
          <p:nvSpPr>
            <p:cNvPr id="71" name="Right Triangle 70">
              <a:extLst>
                <a:ext uri="{FF2B5EF4-FFF2-40B4-BE49-F238E27FC236}">
                  <a16:creationId xmlns:a16="http://schemas.microsoft.com/office/drawing/2014/main" id="{E7843269-947D-4BF2-8A8C-424E59A45924}"/>
                </a:ext>
              </a:extLst>
            </p:cNvPr>
            <p:cNvSpPr/>
            <p:nvPr/>
          </p:nvSpPr>
          <p:spPr bwMode="auto">
            <a:xfrm rot="16200000">
              <a:off x="7895256" y="6293985"/>
              <a:ext cx="336178" cy="336176"/>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ECCFFA91-DB2F-4124-A9BA-FDCB9FF529FC}"/>
              </a:ext>
            </a:extLst>
          </p:cNvPr>
          <p:cNvGrpSpPr/>
          <p:nvPr/>
        </p:nvGrpSpPr>
        <p:grpSpPr>
          <a:xfrm>
            <a:off x="9476672" y="3217332"/>
            <a:ext cx="252387" cy="254691"/>
            <a:chOff x="7895257" y="6287059"/>
            <a:chExt cx="339999" cy="343103"/>
          </a:xfrm>
        </p:grpSpPr>
        <p:sp>
          <p:nvSpPr>
            <p:cNvPr id="73" name="Rectangle 72">
              <a:extLst>
                <a:ext uri="{FF2B5EF4-FFF2-40B4-BE49-F238E27FC236}">
                  <a16:creationId xmlns:a16="http://schemas.microsoft.com/office/drawing/2014/main" id="{A3EE37BC-B3EE-48F1-81A8-24B47B169310}"/>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sz="1836" dirty="0">
                <a:solidFill>
                  <a:srgbClr val="FFFFFF"/>
                </a:solidFill>
                <a:latin typeface="Segoe UI"/>
              </a:endParaRPr>
            </a:p>
          </p:txBody>
        </p:sp>
        <p:sp>
          <p:nvSpPr>
            <p:cNvPr id="74" name="Right Triangle 73">
              <a:extLst>
                <a:ext uri="{FF2B5EF4-FFF2-40B4-BE49-F238E27FC236}">
                  <a16:creationId xmlns:a16="http://schemas.microsoft.com/office/drawing/2014/main" id="{D233444B-109A-441D-A9AE-A01A4C964E15}"/>
                </a:ext>
              </a:extLst>
            </p:cNvPr>
            <p:cNvSpPr/>
            <p:nvPr/>
          </p:nvSpPr>
          <p:spPr bwMode="auto">
            <a:xfrm rot="16200000">
              <a:off x="7895256" y="6293985"/>
              <a:ext cx="336178" cy="336176"/>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8F7F509C-4F30-495E-92B4-D0CA08B84D49}"/>
              </a:ext>
            </a:extLst>
          </p:cNvPr>
          <p:cNvSpPr txBox="1"/>
          <p:nvPr/>
        </p:nvSpPr>
        <p:spPr>
          <a:xfrm>
            <a:off x="323361" y="1506866"/>
            <a:ext cx="3161228" cy="2105198"/>
          </a:xfrm>
          <a:prstGeom prst="rect">
            <a:avLst/>
          </a:prstGeom>
          <a:noFill/>
        </p:spPr>
        <p:txBody>
          <a:bodyPr wrap="square" lIns="143387" tIns="143387" rIns="143387" bIns="143387" rtlCol="0">
            <a:spAutoFit/>
          </a:bodyPr>
          <a:lstStyle/>
          <a:p>
            <a:pPr defTabSz="914016">
              <a:spcAft>
                <a:spcPts val="588"/>
              </a:spcAft>
              <a:defRPr/>
            </a:pPr>
            <a:r>
              <a:rPr lang="en-US" sz="1765" dirty="0">
                <a:solidFill>
                  <a:srgbClr val="0072C6"/>
                </a:solidFill>
                <a:latin typeface="Segoe UI Semibold" panose="020B0702040204020203" pitchFamily="34" charset="0"/>
                <a:cs typeface="Segoe UI Semibold" panose="020B0702040204020203" pitchFamily="34" charset="0"/>
              </a:rPr>
              <a:t>Managed Kubernetes empowers you to do more </a:t>
            </a:r>
          </a:p>
          <a:p>
            <a:pPr defTabSz="914016">
              <a:spcAft>
                <a:spcPts val="588"/>
              </a:spcAft>
              <a:defRPr/>
            </a:pPr>
            <a:endParaRPr lang="en-US" sz="1765" dirty="0">
              <a:solidFill>
                <a:srgbClr val="505050"/>
              </a:solidFill>
              <a:latin typeface="Segoe UI"/>
              <a:cs typeface="Segoe UI Semibold" panose="020B0702040204020203" pitchFamily="34" charset="0"/>
            </a:endParaRPr>
          </a:p>
          <a:p>
            <a:pPr defTabSz="914016">
              <a:spcAft>
                <a:spcPts val="588"/>
              </a:spcAft>
              <a:defRPr/>
            </a:pPr>
            <a:r>
              <a:rPr lang="en-US" sz="1765" dirty="0">
                <a:solidFill>
                  <a:srgbClr val="505050"/>
                </a:solidFill>
                <a:latin typeface="Segoe UI"/>
                <a:cs typeface="Segoe UI Semibold" panose="020B0702040204020203" pitchFamily="34" charset="0"/>
              </a:rPr>
              <a:t>Focus on your containers and code, not the plumbing of them.  </a:t>
            </a:r>
          </a:p>
        </p:txBody>
      </p:sp>
      <p:cxnSp>
        <p:nvCxnSpPr>
          <p:cNvPr id="76" name="Straight Connector 75">
            <a:extLst>
              <a:ext uri="{FF2B5EF4-FFF2-40B4-BE49-F238E27FC236}">
                <a16:creationId xmlns:a16="http://schemas.microsoft.com/office/drawing/2014/main" id="{9003B369-C13D-4E33-BAED-C6FEBA502D63}"/>
              </a:ext>
            </a:extLst>
          </p:cNvPr>
          <p:cNvCxnSpPr>
            <a:cxnSpLocks/>
          </p:cNvCxnSpPr>
          <p:nvPr/>
        </p:nvCxnSpPr>
        <p:spPr>
          <a:xfrm>
            <a:off x="323361" y="2419337"/>
            <a:ext cx="3161228"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33547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DC065D8-DE37-4D46-86EF-306F37CC18E0}"/>
              </a:ext>
            </a:extLst>
          </p:cNvPr>
          <p:cNvSpPr>
            <a:spLocks noGrp="1"/>
          </p:cNvSpPr>
          <p:nvPr>
            <p:ph type="title"/>
          </p:nvPr>
        </p:nvSpPr>
        <p:spPr/>
        <p:txBody>
          <a:bodyPr/>
          <a:lstStyle/>
          <a:p>
            <a:r>
              <a:rPr lang="en-US" dirty="0"/>
              <a:t>Azure Kubernetes Service (AKS)</a:t>
            </a:r>
          </a:p>
        </p:txBody>
      </p:sp>
      <p:sp>
        <p:nvSpPr>
          <p:cNvPr id="12" name="Text Placeholder 11">
            <a:extLst>
              <a:ext uri="{FF2B5EF4-FFF2-40B4-BE49-F238E27FC236}">
                <a16:creationId xmlns:a16="http://schemas.microsoft.com/office/drawing/2014/main" id="{CA96379A-041D-4945-8B05-1C781457FCA3}"/>
              </a:ext>
            </a:extLst>
          </p:cNvPr>
          <p:cNvSpPr>
            <a:spLocks noGrp="1"/>
          </p:cNvSpPr>
          <p:nvPr>
            <p:ph type="body" sz="quarter" idx="10"/>
          </p:nvPr>
        </p:nvSpPr>
        <p:spPr/>
        <p:txBody>
          <a:bodyPr/>
          <a:lstStyle/>
          <a:p>
            <a:r>
              <a:rPr lang="en-US" dirty="0"/>
              <a:t>Simplify the deployment, management, and operations of Kubernetes</a:t>
            </a:r>
          </a:p>
        </p:txBody>
      </p:sp>
      <p:sp>
        <p:nvSpPr>
          <p:cNvPr id="14" name="TextBox 13">
            <a:extLst>
              <a:ext uri="{FF2B5EF4-FFF2-40B4-BE49-F238E27FC236}">
                <a16:creationId xmlns:a16="http://schemas.microsoft.com/office/drawing/2014/main" id="{F31A9551-6681-44E5-A348-5326185FA29E}"/>
              </a:ext>
            </a:extLst>
          </p:cNvPr>
          <p:cNvSpPr txBox="1"/>
          <p:nvPr/>
        </p:nvSpPr>
        <p:spPr>
          <a:xfrm>
            <a:off x="1300218" y="2795603"/>
            <a:ext cx="2689274" cy="83288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Deploy and manage Kubernetes with ease </a:t>
            </a:r>
          </a:p>
        </p:txBody>
      </p:sp>
      <p:sp>
        <p:nvSpPr>
          <p:cNvPr id="15" name="TextBox 14">
            <a:extLst>
              <a:ext uri="{FF2B5EF4-FFF2-40B4-BE49-F238E27FC236}">
                <a16:creationId xmlns:a16="http://schemas.microsoft.com/office/drawing/2014/main" id="{BB23AAF3-2E6A-4E47-A93E-99C1BB147283}"/>
              </a:ext>
            </a:extLst>
          </p:cNvPr>
          <p:cNvSpPr txBox="1"/>
          <p:nvPr/>
        </p:nvSpPr>
        <p:spPr>
          <a:xfrm>
            <a:off x="4854601" y="2795603"/>
            <a:ext cx="2689274" cy="110431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Scale and run applications with confidence </a:t>
            </a:r>
          </a:p>
        </p:txBody>
      </p:sp>
      <p:sp>
        <p:nvSpPr>
          <p:cNvPr id="16" name="TextBox 15">
            <a:extLst>
              <a:ext uri="{FF2B5EF4-FFF2-40B4-BE49-F238E27FC236}">
                <a16:creationId xmlns:a16="http://schemas.microsoft.com/office/drawing/2014/main" id="{70227194-682B-4DB5-B029-F999E1CAF74B}"/>
              </a:ext>
            </a:extLst>
          </p:cNvPr>
          <p:cNvSpPr txBox="1"/>
          <p:nvPr/>
        </p:nvSpPr>
        <p:spPr>
          <a:xfrm>
            <a:off x="8422053" y="2795603"/>
            <a:ext cx="2689274" cy="1104496"/>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Secure your Kubernetes environment</a:t>
            </a:r>
          </a:p>
        </p:txBody>
      </p:sp>
      <p:sp>
        <p:nvSpPr>
          <p:cNvPr id="18" name="TextBox 17">
            <a:extLst>
              <a:ext uri="{FF2B5EF4-FFF2-40B4-BE49-F238E27FC236}">
                <a16:creationId xmlns:a16="http://schemas.microsoft.com/office/drawing/2014/main" id="{13401923-3A52-4BE1-8292-3D6CB7C1A89D}"/>
              </a:ext>
            </a:extLst>
          </p:cNvPr>
          <p:cNvSpPr txBox="1"/>
          <p:nvPr/>
        </p:nvSpPr>
        <p:spPr>
          <a:xfrm>
            <a:off x="1225044" y="5244382"/>
            <a:ext cx="2839622" cy="110431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Accelerate containerized application development  </a:t>
            </a:r>
          </a:p>
        </p:txBody>
      </p:sp>
      <p:sp>
        <p:nvSpPr>
          <p:cNvPr id="19" name="TextBox 18">
            <a:extLst>
              <a:ext uri="{FF2B5EF4-FFF2-40B4-BE49-F238E27FC236}">
                <a16:creationId xmlns:a16="http://schemas.microsoft.com/office/drawing/2014/main" id="{88786403-97F8-4004-845B-F65B4BD815AC}"/>
              </a:ext>
            </a:extLst>
          </p:cNvPr>
          <p:cNvSpPr txBox="1"/>
          <p:nvPr/>
        </p:nvSpPr>
        <p:spPr>
          <a:xfrm>
            <a:off x="4854601" y="5244382"/>
            <a:ext cx="2689274" cy="1104496"/>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Work how you want with open-source tools &amp; APIs </a:t>
            </a:r>
          </a:p>
        </p:txBody>
      </p:sp>
      <p:sp>
        <p:nvSpPr>
          <p:cNvPr id="20" name="TextBox 19">
            <a:extLst>
              <a:ext uri="{FF2B5EF4-FFF2-40B4-BE49-F238E27FC236}">
                <a16:creationId xmlns:a16="http://schemas.microsoft.com/office/drawing/2014/main" id="{C993E950-3190-49CD-AF63-D9A5CBCC9F32}"/>
              </a:ext>
            </a:extLst>
          </p:cNvPr>
          <p:cNvSpPr txBox="1"/>
          <p:nvPr/>
        </p:nvSpPr>
        <p:spPr>
          <a:xfrm>
            <a:off x="8422053" y="5244382"/>
            <a:ext cx="2689274" cy="8327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Set up CI/CD in a </a:t>
            </a:r>
            <a:br>
              <a:rPr lang="en-US" sz="1765" dirty="0">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few clicks</a:t>
            </a:r>
          </a:p>
        </p:txBody>
      </p:sp>
      <p:grpSp>
        <p:nvGrpSpPr>
          <p:cNvPr id="3" name="Group 2">
            <a:extLst>
              <a:ext uri="{FF2B5EF4-FFF2-40B4-BE49-F238E27FC236}">
                <a16:creationId xmlns:a16="http://schemas.microsoft.com/office/drawing/2014/main" id="{ACCC8637-8B99-48B6-9C79-52C7B2B05AF0}"/>
              </a:ext>
            </a:extLst>
          </p:cNvPr>
          <p:cNvGrpSpPr/>
          <p:nvPr/>
        </p:nvGrpSpPr>
        <p:grpSpPr>
          <a:xfrm>
            <a:off x="2319590" y="2150872"/>
            <a:ext cx="650530" cy="650530"/>
            <a:chOff x="2354264" y="2193505"/>
            <a:chExt cx="663574" cy="663574"/>
          </a:xfrm>
        </p:grpSpPr>
        <p:sp>
          <p:nvSpPr>
            <p:cNvPr id="22" name="Oval 21">
              <a:extLst>
                <a:ext uri="{FF2B5EF4-FFF2-40B4-BE49-F238E27FC236}">
                  <a16:creationId xmlns:a16="http://schemas.microsoft.com/office/drawing/2014/main" id="{6A7D9B0A-A3C6-46C6-A89E-01A2B7BE9DAA}"/>
                </a:ext>
              </a:extLst>
            </p:cNvPr>
            <p:cNvSpPr/>
            <p:nvPr/>
          </p:nvSpPr>
          <p:spPr bwMode="auto">
            <a:xfrm rot="16200000">
              <a:off x="2354264" y="2193505"/>
              <a:ext cx="663574" cy="663574"/>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Light" charset="0"/>
              </a:endParaRPr>
            </a:p>
          </p:txBody>
        </p:sp>
        <p:sp>
          <p:nvSpPr>
            <p:cNvPr id="67" name="Rocket" title="Icon of a rocket">
              <a:extLst>
                <a:ext uri="{FF2B5EF4-FFF2-40B4-BE49-F238E27FC236}">
                  <a16:creationId xmlns:a16="http://schemas.microsoft.com/office/drawing/2014/main" id="{F7D231CF-0451-43D2-92BD-B706AF90697F}"/>
                </a:ext>
              </a:extLst>
            </p:cNvPr>
            <p:cNvSpPr>
              <a:spLocks noChangeAspect="1" noEditPoints="1"/>
            </p:cNvSpPr>
            <p:nvPr/>
          </p:nvSpPr>
          <p:spPr bwMode="auto">
            <a:xfrm>
              <a:off x="2518506" y="2360699"/>
              <a:ext cx="335091" cy="329184"/>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85A3DC17-E8CA-4CAB-B520-BB29ED4CF447}"/>
              </a:ext>
            </a:extLst>
          </p:cNvPr>
          <p:cNvGrpSpPr/>
          <p:nvPr/>
        </p:nvGrpSpPr>
        <p:grpSpPr>
          <a:xfrm>
            <a:off x="5873973" y="2150872"/>
            <a:ext cx="650530" cy="650530"/>
            <a:chOff x="5993456" y="2193505"/>
            <a:chExt cx="663574" cy="663574"/>
          </a:xfrm>
        </p:grpSpPr>
        <p:sp>
          <p:nvSpPr>
            <p:cNvPr id="62" name="Oval 61">
              <a:extLst>
                <a:ext uri="{FF2B5EF4-FFF2-40B4-BE49-F238E27FC236}">
                  <a16:creationId xmlns:a16="http://schemas.microsoft.com/office/drawing/2014/main" id="{7E1FC549-CE42-4403-BBD5-807B3626CE23}"/>
                </a:ext>
              </a:extLst>
            </p:cNvPr>
            <p:cNvSpPr/>
            <p:nvPr/>
          </p:nvSpPr>
          <p:spPr bwMode="auto">
            <a:xfrm rot="16200000">
              <a:off x="5993456" y="2193505"/>
              <a:ext cx="663574" cy="663574"/>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Light" charset="0"/>
              </a:endParaRPr>
            </a:p>
          </p:txBody>
        </p:sp>
        <p:sp>
          <p:nvSpPr>
            <p:cNvPr id="68" name="MiniExpand_E93A" title="Icon of a rectangle on the lower-left inside a larger rectangle with an arrow pointed to the upper-right corner">
              <a:extLst>
                <a:ext uri="{FF2B5EF4-FFF2-40B4-BE49-F238E27FC236}">
                  <a16:creationId xmlns:a16="http://schemas.microsoft.com/office/drawing/2014/main" id="{3E17D7F8-CA9D-4227-8739-1DD035310913}"/>
                </a:ext>
              </a:extLst>
            </p:cNvPr>
            <p:cNvSpPr>
              <a:spLocks noChangeAspect="1" noEditPoints="1"/>
            </p:cNvSpPr>
            <p:nvPr/>
          </p:nvSpPr>
          <p:spPr bwMode="auto">
            <a:xfrm>
              <a:off x="6168458" y="2392576"/>
              <a:ext cx="313571" cy="265430"/>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85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CC5825DE-3068-49CD-A207-474E7F1A33BD}"/>
              </a:ext>
            </a:extLst>
          </p:cNvPr>
          <p:cNvGrpSpPr/>
          <p:nvPr/>
        </p:nvGrpSpPr>
        <p:grpSpPr>
          <a:xfrm>
            <a:off x="9441425" y="2150872"/>
            <a:ext cx="650530" cy="650530"/>
            <a:chOff x="9632647" y="2193505"/>
            <a:chExt cx="663574" cy="663574"/>
          </a:xfrm>
        </p:grpSpPr>
        <p:sp>
          <p:nvSpPr>
            <p:cNvPr id="29" name="Oval 28">
              <a:extLst>
                <a:ext uri="{FF2B5EF4-FFF2-40B4-BE49-F238E27FC236}">
                  <a16:creationId xmlns:a16="http://schemas.microsoft.com/office/drawing/2014/main" id="{B847AD84-BFF4-49EB-975D-F0F7221EF70C}"/>
                </a:ext>
              </a:extLst>
            </p:cNvPr>
            <p:cNvSpPr/>
            <p:nvPr/>
          </p:nvSpPr>
          <p:spPr bwMode="auto">
            <a:xfrm rot="16200000">
              <a:off x="9632647" y="2193505"/>
              <a:ext cx="663574" cy="663574"/>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Light" charset="0"/>
              </a:endParaRPr>
            </a:p>
          </p:txBody>
        </p:sp>
        <p:sp>
          <p:nvSpPr>
            <p:cNvPr id="70" name="Lock" title="Icon of a padlock">
              <a:extLst>
                <a:ext uri="{FF2B5EF4-FFF2-40B4-BE49-F238E27FC236}">
                  <a16:creationId xmlns:a16="http://schemas.microsoft.com/office/drawing/2014/main" id="{372CEA47-B6DF-47F3-A2EA-893D0D008425}"/>
                </a:ext>
              </a:extLst>
            </p:cNvPr>
            <p:cNvSpPr>
              <a:spLocks noChangeAspect="1" noEditPoints="1"/>
            </p:cNvSpPr>
            <p:nvPr/>
          </p:nvSpPr>
          <p:spPr bwMode="auto">
            <a:xfrm>
              <a:off x="9845025" y="2358400"/>
              <a:ext cx="238819" cy="3337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6" name="Group 5">
            <a:extLst>
              <a:ext uri="{FF2B5EF4-FFF2-40B4-BE49-F238E27FC236}">
                <a16:creationId xmlns:a16="http://schemas.microsoft.com/office/drawing/2014/main" id="{EB45BD3C-CC6B-4BBB-AFA7-2747472F9467}"/>
              </a:ext>
            </a:extLst>
          </p:cNvPr>
          <p:cNvGrpSpPr/>
          <p:nvPr/>
        </p:nvGrpSpPr>
        <p:grpSpPr>
          <a:xfrm>
            <a:off x="2319590" y="4448373"/>
            <a:ext cx="650530" cy="650530"/>
            <a:chOff x="2354264" y="4537076"/>
            <a:chExt cx="663574" cy="663574"/>
          </a:xfrm>
        </p:grpSpPr>
        <p:sp>
          <p:nvSpPr>
            <p:cNvPr id="34" name="Oval 33">
              <a:extLst>
                <a:ext uri="{FF2B5EF4-FFF2-40B4-BE49-F238E27FC236}">
                  <a16:creationId xmlns:a16="http://schemas.microsoft.com/office/drawing/2014/main" id="{37FDB911-5288-467C-93C5-9C49EAEEA355}"/>
                </a:ext>
              </a:extLst>
            </p:cNvPr>
            <p:cNvSpPr/>
            <p:nvPr/>
          </p:nvSpPr>
          <p:spPr bwMode="auto">
            <a:xfrm rot="16200000">
              <a:off x="2354264" y="4537076"/>
              <a:ext cx="663574" cy="663574"/>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Light" charset="0"/>
              </a:endParaRPr>
            </a:p>
          </p:txBody>
        </p:sp>
        <p:sp>
          <p:nvSpPr>
            <p:cNvPr id="71" name="speedometer_2" title="Icon of a spedometer showing fast speed">
              <a:extLst>
                <a:ext uri="{FF2B5EF4-FFF2-40B4-BE49-F238E27FC236}">
                  <a16:creationId xmlns:a16="http://schemas.microsoft.com/office/drawing/2014/main" id="{358A1B4F-6ACB-4AA9-85A2-79BEA1690258}"/>
                </a:ext>
              </a:extLst>
            </p:cNvPr>
            <p:cNvSpPr>
              <a:spLocks noChangeAspect="1" noEditPoints="1"/>
            </p:cNvSpPr>
            <p:nvPr/>
          </p:nvSpPr>
          <p:spPr bwMode="auto">
            <a:xfrm>
              <a:off x="2520158" y="4702970"/>
              <a:ext cx="331787" cy="33178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7" name="Group 6">
            <a:extLst>
              <a:ext uri="{FF2B5EF4-FFF2-40B4-BE49-F238E27FC236}">
                <a16:creationId xmlns:a16="http://schemas.microsoft.com/office/drawing/2014/main" id="{DE08FABC-ABB6-4D74-804E-9510D0A6BE71}"/>
              </a:ext>
            </a:extLst>
          </p:cNvPr>
          <p:cNvGrpSpPr/>
          <p:nvPr/>
        </p:nvGrpSpPr>
        <p:grpSpPr>
          <a:xfrm>
            <a:off x="5873973" y="4448373"/>
            <a:ext cx="650530" cy="650530"/>
            <a:chOff x="5992990" y="4537076"/>
            <a:chExt cx="663574" cy="663574"/>
          </a:xfrm>
        </p:grpSpPr>
        <p:sp>
          <p:nvSpPr>
            <p:cNvPr id="40" name="Oval 39">
              <a:extLst>
                <a:ext uri="{FF2B5EF4-FFF2-40B4-BE49-F238E27FC236}">
                  <a16:creationId xmlns:a16="http://schemas.microsoft.com/office/drawing/2014/main" id="{5DD2F42F-BBEB-44C1-BEFD-FEDDF28DB0E7}"/>
                </a:ext>
              </a:extLst>
            </p:cNvPr>
            <p:cNvSpPr/>
            <p:nvPr/>
          </p:nvSpPr>
          <p:spPr bwMode="auto">
            <a:xfrm rot="16200000">
              <a:off x="5992990" y="4537076"/>
              <a:ext cx="663574" cy="663574"/>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Light" charset="0"/>
              </a:endParaRPr>
            </a:p>
          </p:txBody>
        </p:sp>
        <p:sp>
          <p:nvSpPr>
            <p:cNvPr id="72" name="arrow_16" title="Icon of two arrows that crisscross">
              <a:extLst>
                <a:ext uri="{FF2B5EF4-FFF2-40B4-BE49-F238E27FC236}">
                  <a16:creationId xmlns:a16="http://schemas.microsoft.com/office/drawing/2014/main" id="{F205C03D-E1D1-4B54-96BD-9962FD69C94B}"/>
                </a:ext>
              </a:extLst>
            </p:cNvPr>
            <p:cNvSpPr>
              <a:spLocks noChangeAspect="1" noEditPoints="1"/>
            </p:cNvSpPr>
            <p:nvPr/>
          </p:nvSpPr>
          <p:spPr bwMode="auto">
            <a:xfrm>
              <a:off x="6175082" y="4758529"/>
              <a:ext cx="299390" cy="22066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85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DFB24D41-8582-47A4-A36E-7AF077CF593F}"/>
              </a:ext>
            </a:extLst>
          </p:cNvPr>
          <p:cNvGrpSpPr/>
          <p:nvPr/>
        </p:nvGrpSpPr>
        <p:grpSpPr>
          <a:xfrm>
            <a:off x="9441425" y="4448373"/>
            <a:ext cx="650530" cy="650530"/>
            <a:chOff x="9631716" y="4537076"/>
            <a:chExt cx="663574" cy="663574"/>
          </a:xfrm>
        </p:grpSpPr>
        <p:sp>
          <p:nvSpPr>
            <p:cNvPr id="56" name="Oval 55">
              <a:extLst>
                <a:ext uri="{FF2B5EF4-FFF2-40B4-BE49-F238E27FC236}">
                  <a16:creationId xmlns:a16="http://schemas.microsoft.com/office/drawing/2014/main" id="{62472D35-C535-4E08-8576-CCB4FC4E9DC0}"/>
                </a:ext>
              </a:extLst>
            </p:cNvPr>
            <p:cNvSpPr/>
            <p:nvPr/>
          </p:nvSpPr>
          <p:spPr bwMode="auto">
            <a:xfrm rot="16200000">
              <a:off x="9631716" y="4537076"/>
              <a:ext cx="663574" cy="663574"/>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dirty="0">
                <a:gradFill>
                  <a:gsLst>
                    <a:gs pos="0">
                      <a:srgbClr val="FFFFFF"/>
                    </a:gs>
                    <a:gs pos="100000">
                      <a:srgbClr val="FFFFFF"/>
                    </a:gs>
                  </a:gsLst>
                  <a:lin ang="5400000" scaled="0"/>
                </a:gradFill>
                <a:latin typeface="Segoe UI Light" charset="0"/>
              </a:endParaRPr>
            </a:p>
          </p:txBody>
        </p:sp>
        <p:sp>
          <p:nvSpPr>
            <p:cNvPr id="73" name="arrow_20" title="Icon of a dotted line with a quadrant cut out by two arrows">
              <a:extLst>
                <a:ext uri="{FF2B5EF4-FFF2-40B4-BE49-F238E27FC236}">
                  <a16:creationId xmlns:a16="http://schemas.microsoft.com/office/drawing/2014/main" id="{D65DC9FF-6EB0-4F9F-943A-8E09D8EBCD20}"/>
                </a:ext>
              </a:extLst>
            </p:cNvPr>
            <p:cNvSpPr>
              <a:spLocks noChangeAspect="1" noEditPoints="1"/>
            </p:cNvSpPr>
            <p:nvPr/>
          </p:nvSpPr>
          <p:spPr bwMode="auto">
            <a:xfrm>
              <a:off x="9776105" y="4702969"/>
              <a:ext cx="374796" cy="331787"/>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28575"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905567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25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ppt_x"/>
                                          </p:val>
                                        </p:tav>
                                        <p:tav tm="100000">
                                          <p:val>
                                            <p:strVal val="#ppt_x"/>
                                          </p:val>
                                        </p:tav>
                                      </p:tavLst>
                                    </p:anim>
                                    <p:anim calcmode="lin" valueType="num">
                                      <p:cBhvr additive="base">
                                        <p:cTn id="2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2.xml><?xml version="1.0" encoding="utf-8"?>
<a:theme xmlns:a="http://schemas.openxmlformats.org/drawingml/2006/main" name="1_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3.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4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5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6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7.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7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4" ma:contentTypeDescription="" ma:contentTypeScope="" ma:versionID="d105ffc20075aef899cbe45a7025b156">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8655782a86b232f577a996310385a6dd"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Azure Containers beginning with the basics. Covers Azure Container Service (AKS), Azure Container Instances (ACI) and Azure Container Registry.</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Anand Chandramohan</DisplayName>
        <AccountId>69228</AccountId>
        <AccountType/>
      </UserInfo>
    </Owner>
    <PublishDate xmlns="230E9DF3-BE65-4C73-A93B-D1236EBD677E">2018-07-13T07:00:00+00:00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2019-03-23T07:00:00+00:00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Technology Solutions Professional</TermName>
          <TermId xmlns="http://schemas.microsoft.com/office/infopath/2007/PartnerControls">18ae106e-2924-4f2d-83ba-9b3af46c5a31</TermId>
        </TermInfo>
      </Terms>
    </b60f8d2dbb984f349d80d8196897f4d3>
    <Thumbnail1 xmlns="230e9df3-be65-4c73-a93b-d1236ebd677e">
      <Url>https://microsoft.sharepoint.com/sites/Infopedia_G01KC/Media/Thumbnails/G01KC-1-36095/Azure%20Kubernetes%20Service%20Pitch%20Deck.png</Url>
      <Description>/sites/Infopedia_G01KC/Media/Thumbnails/G01KC-1-36095/Azure Kubernetes Service Pitch Deck.png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169</Value>
      <Value>354</Value>
      <Value>80</Value>
      <Value>2595</Value>
      <Value>1455</Value>
      <Value>31</Value>
      <Value>5</Value>
      <Value>21</Value>
      <Value>20</Value>
      <Value>1872</Value>
      <Value>29</Value>
      <Value>1947</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G01KC-1-35180</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G01KC-99682991-36095</_dlc_DocId>
    <_dlc_ExpireDateSaved xmlns="http://schemas.microsoft.com/sharepoint/v3" xsi:nil="true"/>
    <_dlc_ExpireDate xmlns="http://schemas.microsoft.com/sharepoint/v3">2019-03-23T07:00:00+00:00</_dlc_ExpireDate>
    <_dlc_DocIdUrl xmlns="230e9df3-be65-4c73-a93b-d1236ebd677e">
      <Url>https://microsoft.sharepoint.com/sites/Infopedia_G01KC/_layouts/15/DocIdRedir.aspx?ID=G01KC-99682991-36095</Url>
      <Description>G01KC-99682991-36095</Description>
    </_dlc_DocIdUrl>
  </documentManagement>
</p:properties>
</file>

<file path=customXml/itemProps1.xml><?xml version="1.0" encoding="utf-8"?>
<ds:datastoreItem xmlns:ds="http://schemas.openxmlformats.org/officeDocument/2006/customXml" ds:itemID="{6AE2389B-ACF3-49AD-9674-8563F1AB74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FFA8F0-B3F9-4AB3-8695-470AE1BBA7C4}">
  <ds:schemaRefs>
    <ds:schemaRef ds:uri="office.server.policy"/>
  </ds:schemaRefs>
</ds:datastoreItem>
</file>

<file path=customXml/itemProps3.xml><?xml version="1.0" encoding="utf-8"?>
<ds:datastoreItem xmlns:ds="http://schemas.openxmlformats.org/officeDocument/2006/customXml" ds:itemID="{E196D5B7-2F44-4587-8FD8-7882AD867108}">
  <ds:schemaRefs>
    <ds:schemaRef ds:uri="http://schemas.microsoft.com/sharepoint/v3/contenttype/forms"/>
  </ds:schemaRefs>
</ds:datastoreItem>
</file>

<file path=customXml/itemProps4.xml><?xml version="1.0" encoding="utf-8"?>
<ds:datastoreItem xmlns:ds="http://schemas.openxmlformats.org/officeDocument/2006/customXml" ds:itemID="{FCFAAA5B-E7C0-4025-B1D5-846A8D68309D}">
  <ds:schemaRefs>
    <ds:schemaRef ds:uri="Microsoft.SharePoint.Taxonomy.ContentTypeSync"/>
  </ds:schemaRefs>
</ds:datastoreItem>
</file>

<file path=customXml/itemProps5.xml><?xml version="1.0" encoding="utf-8"?>
<ds:datastoreItem xmlns:ds="http://schemas.openxmlformats.org/officeDocument/2006/customXml" ds:itemID="{021C9DD7-FF25-441D-BCE5-18C795841A16}">
  <ds:schemaRefs>
    <ds:schemaRef ds:uri="http://schemas.microsoft.com/sharepoint/events"/>
  </ds:schemaRefs>
</ds:datastoreItem>
</file>

<file path=customXml/itemProps6.xml><?xml version="1.0" encoding="utf-8"?>
<ds:datastoreItem xmlns:ds="http://schemas.openxmlformats.org/officeDocument/2006/customXml" ds:itemID="{8765BBBD-1132-44FE-9B02-BBC8600A2225}">
  <ds:schemaRefs>
    <ds:schemaRef ds:uri="http://schemas.microsoft.com/office/2006/metadata/properties"/>
    <ds:schemaRef ds:uri="http://schemas.microsoft.com/office/infopath/2007/PartnerControls"/>
    <ds:schemaRef ds:uri="http://schemas.openxmlformats.org/package/2006/metadata/core-properties"/>
    <ds:schemaRef ds:uri="http://purl.org/dc/elements/1.1/"/>
    <ds:schemaRef ds:uri="http://purl.org/dc/dcmitype/"/>
    <ds:schemaRef ds:uri="http://schemas.microsoft.com/office/2006/documentManagement/types"/>
    <ds:schemaRef ds:uri="http://purl.org/dc/terms/"/>
    <ds:schemaRef ds:uri="a304e8bd-da18-4739-9c2c-2307b551e04d"/>
    <ds:schemaRef ds:uri="14d34310-60a1-48d3-a613-fb02139ea576"/>
    <ds:schemaRef ds:uri="http://schemas.microsoft.com/sharepoint/v3"/>
    <ds:schemaRef ds:uri="http://www.w3.org/XML/1998/namespace"/>
    <ds:schemaRef ds:uri="230e9df3-be65-4c73-a93b-d1236ebd677e"/>
    <ds:schemaRef ds:uri="230E9DF3-BE65-4C73-A93B-D1236EBD677E"/>
    <ds:schemaRef ds:uri="b3bc04a5-d503-43b1-b98c-a8cf663329d9"/>
  </ds:schemaRefs>
</ds:datastoreItem>
</file>

<file path=docProps/app.xml><?xml version="1.0" encoding="utf-8"?>
<Properties xmlns="http://schemas.openxmlformats.org/officeDocument/2006/extended-properties" xmlns:vt="http://schemas.openxmlformats.org/officeDocument/2006/docPropsVTypes">
  <TotalTime>6950</TotalTime>
  <Words>3307</Words>
  <Application>Microsoft Office PowerPoint</Application>
  <PresentationFormat>Widescreen</PresentationFormat>
  <Paragraphs>585</Paragraphs>
  <Slides>34</Slides>
  <Notes>22</Notes>
  <HiddenSlides>1</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34</vt:i4>
      </vt:variant>
    </vt:vector>
  </HeadingPairs>
  <TitlesOfParts>
    <vt:vector size="60" baseType="lpstr">
      <vt:lpstr>Arial</vt:lpstr>
      <vt:lpstr>Bebas Neue</vt:lpstr>
      <vt:lpstr>Bodoni Std Bold Italic</vt:lpstr>
      <vt:lpstr>Calibri</vt:lpstr>
      <vt:lpstr>Consolas</vt:lpstr>
      <vt:lpstr>Helvetica Neue</vt:lpstr>
      <vt:lpstr>Montserrat</vt:lpstr>
      <vt:lpstr>Montserrat Hairline</vt:lpstr>
      <vt:lpstr>Noto Sans Symbols</vt:lpstr>
      <vt:lpstr>Poppins Light</vt:lpstr>
      <vt:lpstr>Proxima Nova</vt:lpstr>
      <vt:lpstr>Quattrocento Sans</vt:lpstr>
      <vt:lpstr>Segoe UI</vt:lpstr>
      <vt:lpstr>Segoe UI Light</vt:lpstr>
      <vt:lpstr>Segoe UI Semibold</vt:lpstr>
      <vt:lpstr>Segoe UI Semilight</vt:lpstr>
      <vt:lpstr>Wingdings</vt:lpstr>
      <vt:lpstr>Reinventing Productivity</vt:lpstr>
      <vt:lpstr>1_Reinventing Productivity</vt:lpstr>
      <vt:lpstr>1_WHITE TEMPLATE</vt:lpstr>
      <vt:lpstr>4_Server and Cloud 2013</vt:lpstr>
      <vt:lpstr>5_Server and Cloud 2013</vt:lpstr>
      <vt:lpstr>6_Server and Cloud 2013</vt:lpstr>
      <vt:lpstr>1_Azure PPT Template - 2018</vt:lpstr>
      <vt:lpstr>7_Server and Cloud 2013</vt:lpstr>
      <vt:lpstr>Bitmap Image</vt:lpstr>
      <vt:lpstr>Azure Kubernetes Service</vt:lpstr>
      <vt:lpstr>Donate for Kerala Flood Victims</vt:lpstr>
      <vt:lpstr>PowerPoint Presentation</vt:lpstr>
      <vt:lpstr>Table of contents</vt:lpstr>
      <vt:lpstr>Containers and Kubernetes momentum</vt:lpstr>
      <vt:lpstr>Kubernetes: the industry leading orchestrator</vt:lpstr>
      <vt:lpstr>PowerPoint Presentation</vt:lpstr>
      <vt:lpstr>From infrastructure to innovation</vt:lpstr>
      <vt:lpstr>Azure Kubernetes Service (AKS)</vt:lpstr>
      <vt:lpstr>Azure Kubernetes Service (AKS) Kubernetes made easy – get the most complete and simple end-to-end experience for seamless Kubernetes lifecycle management on Azure</vt:lpstr>
      <vt:lpstr>Kubernetes on Azure usage grew 10x  Kubernetes on Azure customers grew 5x  …over the last 12 months</vt:lpstr>
      <vt:lpstr>Azure makes Kubernetes easy </vt:lpstr>
      <vt:lpstr>Azure makes Kubernetes easy </vt:lpstr>
      <vt:lpstr>Azure makes Kubernetes easy </vt:lpstr>
      <vt:lpstr>Work how you want with opensource tools and APIs</vt:lpstr>
      <vt:lpstr>PowerPoint Presentation</vt:lpstr>
      <vt:lpstr>PowerPoint Presentation</vt:lpstr>
      <vt:lpstr>PowerPoint Presentation</vt:lpstr>
      <vt:lpstr>PowerPoint Presentation</vt:lpstr>
      <vt:lpstr>PowerPoint Presentation</vt:lpstr>
      <vt:lpstr>PowerPoint Presentation</vt:lpstr>
      <vt:lpstr>What is Kubernetes?</vt:lpstr>
      <vt:lpstr>PowerPoint Presentation</vt:lpstr>
      <vt:lpstr>PowerPoint Presentation</vt:lpstr>
      <vt:lpstr>Security with Kubernetes</vt:lpstr>
      <vt:lpstr>ACS Engine</vt:lpstr>
      <vt:lpstr>Azure Container Instances (ACI)</vt:lpstr>
      <vt:lpstr>What can you build with ACI</vt:lpstr>
      <vt:lpstr>Azure Container Instances (ACI)</vt:lpstr>
      <vt:lpstr>Azure Container Instances (ACI)</vt:lpstr>
      <vt:lpstr>Azure Container Registry (ACR)</vt:lpstr>
      <vt:lpstr>Open Service Broker for Azure (OSBA) </vt:lpstr>
      <vt:lpstr>DevOps Practices Arrive</vt:lpstr>
      <vt:lpstr>Release automation 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Kubernetes Service (AKS) Pitch Deck </dc:title>
  <dc:creator>Stella Lin</dc:creator>
  <cp:lastModifiedBy>Amit Malik</cp:lastModifiedBy>
  <cp:revision>35</cp:revision>
  <dcterms:created xsi:type="dcterms:W3CDTF">2018-05-24T20:26:36Z</dcterms:created>
  <dcterms:modified xsi:type="dcterms:W3CDTF">2018-08-25T21:31:12Z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stellal@microsoft.com</vt:lpwstr>
  </property>
  <property fmtid="{D5CDD505-2E9C-101B-9397-08002B2CF9AE}" pid="5" name="MSIP_Label_f42aa342-8706-4288-bd11-ebb85995028c_SetDate">
    <vt:lpwstr>2018-05-25T03:54:40.1918749Z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0x0101000E4CB7077FEE4FF7AE86D4A500EEC780030016C849C62B10EB41ACA8C7EEDEF40BB20099ECF64382448D48A56095091C66B1A9|-661092312</vt:lpwstr>
  </property>
  <property fmtid="{D5CDD505-2E9C-101B-9397-08002B2CF9AE}" pid="15" name="LastSharedByUser">
    <vt:lpwstr>joobrie@microsoft.com</vt:lpwstr>
  </property>
  <property fmtid="{D5CDD505-2E9C-101B-9397-08002B2CF9AE}" pid="16" name="Region">
    <vt:lpwstr/>
  </property>
  <property fmtid="{D5CDD505-2E9C-101B-9397-08002B2CF9AE}" pid="17" name="Confidentiality">
    <vt:lpwstr>5;#internal users|461efa83-0283-486a-a8d5-943328f3693f</vt:lpwstr>
  </property>
  <property fmtid="{D5CDD505-2E9C-101B-9397-08002B2CF9AE}" pid="18" name="xd_ProgID">
    <vt:lpwstr/>
  </property>
  <property fmtid="{D5CDD505-2E9C-101B-9397-08002B2CF9AE}" pid="19" name="ItemType">
    <vt:lpwstr>169;#presentations|317da5a4-398e-4c38-b265-afd519770055</vt:lpwstr>
  </property>
  <property fmtid="{D5CDD505-2E9C-101B-9397-08002B2CF9AE}" pid="20" name="MSProducts">
    <vt:lpwstr/>
  </property>
  <property fmtid="{D5CDD505-2E9C-101B-9397-08002B2CF9AE}" pid="21" name="Industries">
    <vt:lpwstr/>
  </property>
  <property fmtid="{D5CDD505-2E9C-101B-9397-08002B2CF9AE}" pid="22" name="Audience">
    <vt:lpwstr/>
  </property>
  <property fmtid="{D5CDD505-2E9C-101B-9397-08002B2CF9AE}" pid="23" name="TemplateUrl">
    <vt:lpwstr/>
  </property>
  <property fmtid="{D5CDD505-2E9C-101B-9397-08002B2CF9AE}" pid="24" name="ComplianceAssetId">
    <vt:lpwstr/>
  </property>
  <property fmtid="{D5CDD505-2E9C-101B-9397-08002B2CF9AE}" pid="25" name="Competitors">
    <vt:lpwstr/>
  </property>
  <property fmtid="{D5CDD505-2E9C-101B-9397-08002B2CF9AE}" pid="26" name="SMSGDomain">
    <vt:lpwstr>20;#Microsoft Azure Domain|d600a391-d529-4311-892b-2c05c1ab2538;#21;#Intelligent Cloud|adc2fe87-c79a-4ded-a449-3f86b954069d</vt:lpwstr>
  </property>
  <property fmtid="{D5CDD505-2E9C-101B-9397-08002B2CF9AE}" pid="27" name="ExperienceContentType">
    <vt:lpwstr/>
  </property>
  <property fmtid="{D5CDD505-2E9C-101B-9397-08002B2CF9AE}" pid="28" name="BusinessArchitecture">
    <vt:lpwstr/>
  </property>
  <property fmtid="{D5CDD505-2E9C-101B-9397-08002B2CF9AE}" pid="29" name="LastSharedByTime">
    <vt:filetime>2018-08-03T17:17:54Z</vt:filetime>
  </property>
  <property fmtid="{D5CDD505-2E9C-101B-9397-08002B2CF9AE}" pid="30" name="Products">
    <vt:lpwstr>80;#Azure platform|df6aaec2-d07c-4319-b510-15a691aea35b;#2595;#Azure Container Service|da55d66e-fdf8-469d-bdcd-bf23a5f5b4b3</vt:lpwstr>
  </property>
  <property fmtid="{D5CDD505-2E9C-101B-9397-08002B2CF9AE}" pid="31" name="l6f004f21209409da86a713c0f24627d">
    <vt:lpwstr/>
  </property>
  <property fmtid="{D5CDD505-2E9C-101B-9397-08002B2CF9AE}" pid="32" name="MSProductsTaxHTField0">
    <vt:lpwstr/>
  </property>
  <property fmtid="{D5CDD505-2E9C-101B-9397-08002B2CF9AE}" pid="33" name="e8080b0481964c759b2c36ae49591b31">
    <vt:lpwstr/>
  </property>
  <property fmtid="{D5CDD505-2E9C-101B-9397-08002B2CF9AE}" pid="34" name="_docset_NoMedatataSyncRequired">
    <vt:lpwstr>False</vt:lpwstr>
  </property>
  <property fmtid="{D5CDD505-2E9C-101B-9397-08002B2CF9AE}" pid="35" name="display_urn">
    <vt:lpwstr>Aanand Ramachandran;Josh Schnell;Jason Hansen;Chad Ray;Lachie Evenson;Joe Kavanaugh (Cadence Preferred);Gabe Monroy;Tammy Smith Monnot;Sunita Yadav;Tim Meyer;Roiy Zysman;Ali Vira</vt:lpwstr>
  </property>
  <property fmtid="{D5CDD505-2E9C-101B-9397-08002B2CF9AE}" pid="36" name="TechnicalLevel">
    <vt:lpwstr/>
  </property>
  <property fmtid="{D5CDD505-2E9C-101B-9397-08002B2CF9AE}" pid="37" name="Audiences">
    <vt:lpwstr/>
  </property>
  <property fmtid="{D5CDD505-2E9C-101B-9397-08002B2CF9AE}" pid="38" name="ldac8aee9d1f469e8cd8c3f8d6a615f2">
    <vt:lpwstr/>
  </property>
  <property fmtid="{D5CDD505-2E9C-101B-9397-08002B2CF9AE}" pid="39" name="xd_Signature">
    <vt:bool>false</vt:bool>
  </property>
  <property fmtid="{D5CDD505-2E9C-101B-9397-08002B2CF9AE}" pid="40" name="EmployeeRole">
    <vt:lpwstr/>
  </property>
  <property fmtid="{D5CDD505-2E9C-101B-9397-08002B2CF9AE}" pid="41" name="NewsTopic">
    <vt:lpwstr/>
  </property>
  <property fmtid="{D5CDD505-2E9C-101B-9397-08002B2CF9AE}" pid="42" name="SharedWithUsers">
    <vt:lpwstr>136442;#Chakir Kamkam;#160397;#Ishan Jain;#149940;#John O'Brien</vt:lpwstr>
  </property>
  <property fmtid="{D5CDD505-2E9C-101B-9397-08002B2CF9AE}" pid="43" name="Product">
    <vt:lpwstr/>
  </property>
  <property fmtid="{D5CDD505-2E9C-101B-9397-08002B2CF9AE}" pid="44" name="Roles">
    <vt:lpwstr>354;#Technology Solutions Professional|18ae106e-2924-4f2d-83ba-9b3af46c5a31</vt:lpwstr>
  </property>
  <property fmtid="{D5CDD505-2E9C-101B-9397-08002B2CF9AE}" pid="45" name="Event1">
    <vt:lpwstr>217;#Unassigned|e51362f4-782c-41a8-bb7b-e0cfc8669933</vt:lpwstr>
  </property>
  <property fmtid="{D5CDD505-2E9C-101B-9397-08002B2CF9AE}" pid="46"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7" name="NewsSource">
    <vt:lpwstr/>
  </property>
  <property fmtid="{D5CDD505-2E9C-101B-9397-08002B2CF9AE}" pid="48" name="SMSGTags">
    <vt:lpwstr/>
  </property>
  <property fmtid="{D5CDD505-2E9C-101B-9397-08002B2CF9AE}" pid="49" name="_dlc_DocIdItemGuid">
    <vt:lpwstr>38135e9c-5fe0-4ff4-8599-3815af7ccd48</vt:lpwstr>
  </property>
  <property fmtid="{D5CDD505-2E9C-101B-9397-08002B2CF9AE}" pid="50" name="MSPhysicalGeography">
    <vt:lpwstr/>
  </property>
  <property fmtid="{D5CDD505-2E9C-101B-9397-08002B2CF9AE}" pid="51" name="j3562c58ee414e028925bc902cfc01a1">
    <vt:lpwstr/>
  </property>
  <property fmtid="{D5CDD505-2E9C-101B-9397-08002B2CF9AE}" pid="52" name="EnterpriseDomainTags">
    <vt:lpwstr/>
  </property>
  <property fmtid="{D5CDD505-2E9C-101B-9397-08002B2CF9AE}" pid="53" name="la4444b61d19467597d63190b69ac227">
    <vt:lpwstr/>
  </property>
  <property fmtid="{D5CDD505-2E9C-101B-9397-08002B2CF9AE}" pid="54" name="ActivitiesAndPrograms">
    <vt:lpwstr>1947;#Priority Solution Areas|c23d8183-ce20-44cd-b13b-640d45c2d6c2;#1455;#Go To Market|f4d86be9-ad6a-4150-b338-918959af159e;#1872;#Cloud Application Development|3a7aceec-a821-419b-a538-072d1024ae27</vt:lpwstr>
  </property>
  <property fmtid="{D5CDD505-2E9C-101B-9397-08002B2CF9AE}" pid="55" name="Segments">
    <vt:lpwstr/>
  </property>
  <property fmtid="{D5CDD505-2E9C-101B-9397-08002B2CF9AE}" pid="56" name="Partners">
    <vt:lpwstr/>
  </property>
  <property fmtid="{D5CDD505-2E9C-101B-9397-08002B2CF9AE}" pid="57" name="Topics">
    <vt:lpwstr>29;#features|94b87768-f145-4764-adbd-fec700e47348</vt:lpwstr>
  </property>
  <property fmtid="{D5CDD505-2E9C-101B-9397-08002B2CF9AE}" pid="58" name="Groups">
    <vt:lpwstr>31;#Microsoft Azure Marketing|0958c357-5252-473f-8b4e-42f27525a99d</vt:lpwstr>
  </property>
  <property fmtid="{D5CDD505-2E9C-101B-9397-08002B2CF9AE}" pid="59" name="Languages">
    <vt:lpwstr/>
  </property>
</Properties>
</file>